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6" r:id="rId2"/>
    <p:sldId id="265" r:id="rId3"/>
    <p:sldId id="261" r:id="rId4"/>
    <p:sldId id="266" r:id="rId5"/>
    <p:sldId id="262" r:id="rId6"/>
    <p:sldId id="264"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3399"/>
    <a:srgbClr val="97195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434" autoAdjust="0"/>
  </p:normalViewPr>
  <p:slideViewPr>
    <p:cSldViewPr snapToGrid="0">
      <p:cViewPr varScale="1">
        <p:scale>
          <a:sx n="67" d="100"/>
          <a:sy n="67" d="100"/>
        </p:scale>
        <p:origin x="780" y="60"/>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073DB69-9F80-43AB-8DE6-E8FFFC759BD4}" type="datetimeFigureOut">
              <a:rPr lang="en-IN" smtClean="0"/>
              <a:t>31-07-2022</a:t>
            </a:fld>
            <a:endParaRPr lang="en-IN"/>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FD7AEA5-F563-4BD4-BF8A-FA47B05B9BFF}" type="slidenum">
              <a:rPr lang="en-IN" smtClean="0"/>
              <a:t>‹#›</a:t>
            </a:fld>
            <a:endParaRPr lang="en-IN"/>
          </a:p>
        </p:txBody>
      </p:sp>
    </p:spTree>
    <p:extLst>
      <p:ext uri="{BB962C8B-B14F-4D97-AF65-F5344CB8AC3E}">
        <p14:creationId xmlns:p14="http://schemas.microsoft.com/office/powerpoint/2010/main" val="5962189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1FD7AEA5-F563-4BD4-BF8A-FA47B05B9BFF}" type="slidenum">
              <a:rPr lang="en-IN" smtClean="0"/>
              <a:t>1</a:t>
            </a:fld>
            <a:endParaRPr lang="en-IN"/>
          </a:p>
        </p:txBody>
      </p:sp>
    </p:spTree>
    <p:extLst>
      <p:ext uri="{BB962C8B-B14F-4D97-AF65-F5344CB8AC3E}">
        <p14:creationId xmlns:p14="http://schemas.microsoft.com/office/powerpoint/2010/main" val="4881899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1FD7AEA5-F563-4BD4-BF8A-FA47B05B9BFF}" type="slidenum">
              <a:rPr lang="en-IN" smtClean="0"/>
              <a:t>2</a:t>
            </a:fld>
            <a:endParaRPr lang="en-IN"/>
          </a:p>
        </p:txBody>
      </p:sp>
    </p:spTree>
    <p:extLst>
      <p:ext uri="{BB962C8B-B14F-4D97-AF65-F5344CB8AC3E}">
        <p14:creationId xmlns:p14="http://schemas.microsoft.com/office/powerpoint/2010/main" val="11583772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1FD7AEA5-F563-4BD4-BF8A-FA47B05B9BFF}" type="slidenum">
              <a:rPr lang="en-IN" smtClean="0"/>
              <a:t>3</a:t>
            </a:fld>
            <a:endParaRPr lang="en-IN"/>
          </a:p>
        </p:txBody>
      </p:sp>
    </p:spTree>
    <p:extLst>
      <p:ext uri="{BB962C8B-B14F-4D97-AF65-F5344CB8AC3E}">
        <p14:creationId xmlns:p14="http://schemas.microsoft.com/office/powerpoint/2010/main" val="20157811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1FD7AEA5-F563-4BD4-BF8A-FA47B05B9BFF}" type="slidenum">
              <a:rPr lang="en-IN" smtClean="0"/>
              <a:t>4</a:t>
            </a:fld>
            <a:endParaRPr lang="en-IN"/>
          </a:p>
        </p:txBody>
      </p:sp>
    </p:spTree>
    <p:extLst>
      <p:ext uri="{BB962C8B-B14F-4D97-AF65-F5344CB8AC3E}">
        <p14:creationId xmlns:p14="http://schemas.microsoft.com/office/powerpoint/2010/main" val="27488828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1FD7AEA5-F563-4BD4-BF8A-FA47B05B9BFF}" type="slidenum">
              <a:rPr lang="en-IN" smtClean="0"/>
              <a:t>5</a:t>
            </a:fld>
            <a:endParaRPr lang="en-IN"/>
          </a:p>
        </p:txBody>
      </p:sp>
    </p:spTree>
    <p:extLst>
      <p:ext uri="{BB962C8B-B14F-4D97-AF65-F5344CB8AC3E}">
        <p14:creationId xmlns:p14="http://schemas.microsoft.com/office/powerpoint/2010/main" val="1590045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1FD7AEA5-F563-4BD4-BF8A-FA47B05B9BFF}" type="slidenum">
              <a:rPr lang="en-IN" smtClean="0"/>
              <a:t>6</a:t>
            </a:fld>
            <a:endParaRPr lang="en-IN"/>
          </a:p>
        </p:txBody>
      </p:sp>
    </p:spTree>
    <p:extLst>
      <p:ext uri="{BB962C8B-B14F-4D97-AF65-F5344CB8AC3E}">
        <p14:creationId xmlns:p14="http://schemas.microsoft.com/office/powerpoint/2010/main" val="37549141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IN"/>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14313F13-3A3C-4E61-9BB3-DEA60F494B64}" type="datetime1">
              <a:rPr lang="en-IN" smtClean="0"/>
              <a:t>31-07-2022</a:t>
            </a:fld>
            <a:endParaRPr lang="en-IN"/>
          </a:p>
        </p:txBody>
      </p:sp>
      <p:sp>
        <p:nvSpPr>
          <p:cNvPr id="5" name="Footer Placeholder 4"/>
          <p:cNvSpPr>
            <a:spLocks noGrp="1"/>
          </p:cNvSpPr>
          <p:nvPr>
            <p:ph type="ftr" sz="quarter" idx="11"/>
          </p:nvPr>
        </p:nvSpPr>
        <p:spPr/>
        <p:txBody>
          <a:bodyPr/>
          <a:lstStyle/>
          <a:p>
            <a:r>
              <a:rPr lang="en-IN" smtClean="0"/>
              <a:t>16UCU405 : DATA STRUCTURE AND ALGORITHM           		II BCA / III Semester    		      Ms. Dr.A.DEVI</a:t>
            </a:r>
            <a:endParaRPr lang="en-IN"/>
          </a:p>
        </p:txBody>
      </p:sp>
      <p:sp>
        <p:nvSpPr>
          <p:cNvPr id="6" name="Slide Number Placeholder 5"/>
          <p:cNvSpPr>
            <a:spLocks noGrp="1"/>
          </p:cNvSpPr>
          <p:nvPr>
            <p:ph type="sldNum" sz="quarter" idx="12"/>
          </p:nvPr>
        </p:nvSpPr>
        <p:spPr/>
        <p:txBody>
          <a:bodyPr/>
          <a:lstStyle/>
          <a:p>
            <a:fld id="{EF1E76F2-3211-4C53-ADFB-2278C6196BFE}" type="slidenum">
              <a:rPr lang="en-IN" smtClean="0"/>
              <a:t>‹#›</a:t>
            </a:fld>
            <a:endParaRPr lang="en-IN"/>
          </a:p>
        </p:txBody>
      </p:sp>
    </p:spTree>
    <p:extLst>
      <p:ext uri="{BB962C8B-B14F-4D97-AF65-F5344CB8AC3E}">
        <p14:creationId xmlns:p14="http://schemas.microsoft.com/office/powerpoint/2010/main" val="42178273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639EFE43-48AD-4ED9-9810-DB63CBB50C51}" type="datetime1">
              <a:rPr lang="en-IN" smtClean="0"/>
              <a:t>31-07-2022</a:t>
            </a:fld>
            <a:endParaRPr lang="en-IN"/>
          </a:p>
        </p:txBody>
      </p:sp>
      <p:sp>
        <p:nvSpPr>
          <p:cNvPr id="5" name="Footer Placeholder 4"/>
          <p:cNvSpPr>
            <a:spLocks noGrp="1"/>
          </p:cNvSpPr>
          <p:nvPr>
            <p:ph type="ftr" sz="quarter" idx="11"/>
          </p:nvPr>
        </p:nvSpPr>
        <p:spPr/>
        <p:txBody>
          <a:bodyPr/>
          <a:lstStyle/>
          <a:p>
            <a:r>
              <a:rPr lang="en-IN" smtClean="0"/>
              <a:t>16UCU405 : DATA STRUCTURE AND ALGORITHM           		II BCA / III Semester    		      Ms. Dr.A.DEVI</a:t>
            </a:r>
            <a:endParaRPr lang="en-IN"/>
          </a:p>
        </p:txBody>
      </p:sp>
      <p:sp>
        <p:nvSpPr>
          <p:cNvPr id="6" name="Slide Number Placeholder 5"/>
          <p:cNvSpPr>
            <a:spLocks noGrp="1"/>
          </p:cNvSpPr>
          <p:nvPr>
            <p:ph type="sldNum" sz="quarter" idx="12"/>
          </p:nvPr>
        </p:nvSpPr>
        <p:spPr/>
        <p:txBody>
          <a:bodyPr/>
          <a:lstStyle/>
          <a:p>
            <a:fld id="{EF1E76F2-3211-4C53-ADFB-2278C6196BFE}" type="slidenum">
              <a:rPr lang="en-IN" smtClean="0"/>
              <a:t>‹#›</a:t>
            </a:fld>
            <a:endParaRPr lang="en-IN"/>
          </a:p>
        </p:txBody>
      </p:sp>
    </p:spTree>
    <p:extLst>
      <p:ext uri="{BB962C8B-B14F-4D97-AF65-F5344CB8AC3E}">
        <p14:creationId xmlns:p14="http://schemas.microsoft.com/office/powerpoint/2010/main" val="26352218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849E4749-C42B-45A5-AA7A-7A774774C963}" type="datetime1">
              <a:rPr lang="en-IN" smtClean="0"/>
              <a:t>31-07-2022</a:t>
            </a:fld>
            <a:endParaRPr lang="en-IN"/>
          </a:p>
        </p:txBody>
      </p:sp>
      <p:sp>
        <p:nvSpPr>
          <p:cNvPr id="5" name="Footer Placeholder 4"/>
          <p:cNvSpPr>
            <a:spLocks noGrp="1"/>
          </p:cNvSpPr>
          <p:nvPr>
            <p:ph type="ftr" sz="quarter" idx="11"/>
          </p:nvPr>
        </p:nvSpPr>
        <p:spPr/>
        <p:txBody>
          <a:bodyPr/>
          <a:lstStyle/>
          <a:p>
            <a:r>
              <a:rPr lang="en-IN" smtClean="0"/>
              <a:t>16UCU405 : DATA STRUCTURE AND ALGORITHM           		II BCA / III Semester    		      Ms. Dr.A.DEVI</a:t>
            </a:r>
            <a:endParaRPr lang="en-IN"/>
          </a:p>
        </p:txBody>
      </p:sp>
      <p:sp>
        <p:nvSpPr>
          <p:cNvPr id="6" name="Slide Number Placeholder 5"/>
          <p:cNvSpPr>
            <a:spLocks noGrp="1"/>
          </p:cNvSpPr>
          <p:nvPr>
            <p:ph type="sldNum" sz="quarter" idx="12"/>
          </p:nvPr>
        </p:nvSpPr>
        <p:spPr/>
        <p:txBody>
          <a:bodyPr/>
          <a:lstStyle/>
          <a:p>
            <a:fld id="{EF1E76F2-3211-4C53-ADFB-2278C6196BFE}" type="slidenum">
              <a:rPr lang="en-IN" smtClean="0"/>
              <a:t>‹#›</a:t>
            </a:fld>
            <a:endParaRPr lang="en-IN"/>
          </a:p>
        </p:txBody>
      </p:sp>
    </p:spTree>
    <p:extLst>
      <p:ext uri="{BB962C8B-B14F-4D97-AF65-F5344CB8AC3E}">
        <p14:creationId xmlns:p14="http://schemas.microsoft.com/office/powerpoint/2010/main" val="37822939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726D436F-455A-4696-AC9A-7CC4E41A1351}" type="datetime1">
              <a:rPr lang="en-IN" smtClean="0"/>
              <a:t>31-07-2022</a:t>
            </a:fld>
            <a:endParaRPr lang="en-IN"/>
          </a:p>
        </p:txBody>
      </p:sp>
      <p:sp>
        <p:nvSpPr>
          <p:cNvPr id="5" name="Footer Placeholder 4"/>
          <p:cNvSpPr>
            <a:spLocks noGrp="1"/>
          </p:cNvSpPr>
          <p:nvPr>
            <p:ph type="ftr" sz="quarter" idx="11"/>
          </p:nvPr>
        </p:nvSpPr>
        <p:spPr/>
        <p:txBody>
          <a:bodyPr/>
          <a:lstStyle/>
          <a:p>
            <a:r>
              <a:rPr lang="en-IN" smtClean="0"/>
              <a:t>16UCU405 : DATA STRUCTURE AND ALGORITHM           		II BCA / III Semester    		      Ms. Dr.A.DEVI</a:t>
            </a:r>
            <a:endParaRPr lang="en-IN"/>
          </a:p>
        </p:txBody>
      </p:sp>
      <p:sp>
        <p:nvSpPr>
          <p:cNvPr id="6" name="Slide Number Placeholder 5"/>
          <p:cNvSpPr>
            <a:spLocks noGrp="1"/>
          </p:cNvSpPr>
          <p:nvPr>
            <p:ph type="sldNum" sz="quarter" idx="12"/>
          </p:nvPr>
        </p:nvSpPr>
        <p:spPr/>
        <p:txBody>
          <a:bodyPr/>
          <a:lstStyle/>
          <a:p>
            <a:fld id="{EF1E76F2-3211-4C53-ADFB-2278C6196BFE}" type="slidenum">
              <a:rPr lang="en-IN" smtClean="0"/>
              <a:t>‹#›</a:t>
            </a:fld>
            <a:endParaRPr lang="en-IN"/>
          </a:p>
        </p:txBody>
      </p:sp>
    </p:spTree>
    <p:extLst>
      <p:ext uri="{BB962C8B-B14F-4D97-AF65-F5344CB8AC3E}">
        <p14:creationId xmlns:p14="http://schemas.microsoft.com/office/powerpoint/2010/main" val="18564745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IN"/>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DBD4210-8351-4B3C-A7DA-D579070DB80F}" type="datetime1">
              <a:rPr lang="en-IN" smtClean="0"/>
              <a:t>31-07-2022</a:t>
            </a:fld>
            <a:endParaRPr lang="en-IN"/>
          </a:p>
        </p:txBody>
      </p:sp>
      <p:sp>
        <p:nvSpPr>
          <p:cNvPr id="5" name="Footer Placeholder 4"/>
          <p:cNvSpPr>
            <a:spLocks noGrp="1"/>
          </p:cNvSpPr>
          <p:nvPr>
            <p:ph type="ftr" sz="quarter" idx="11"/>
          </p:nvPr>
        </p:nvSpPr>
        <p:spPr/>
        <p:txBody>
          <a:bodyPr/>
          <a:lstStyle/>
          <a:p>
            <a:r>
              <a:rPr lang="en-IN" smtClean="0"/>
              <a:t>16UCU405 : DATA STRUCTURE AND ALGORITHM           		II BCA / III Semester    		      Ms. Dr.A.DEVI</a:t>
            </a:r>
            <a:endParaRPr lang="en-IN"/>
          </a:p>
        </p:txBody>
      </p:sp>
      <p:sp>
        <p:nvSpPr>
          <p:cNvPr id="6" name="Slide Number Placeholder 5"/>
          <p:cNvSpPr>
            <a:spLocks noGrp="1"/>
          </p:cNvSpPr>
          <p:nvPr>
            <p:ph type="sldNum" sz="quarter" idx="12"/>
          </p:nvPr>
        </p:nvSpPr>
        <p:spPr/>
        <p:txBody>
          <a:bodyPr/>
          <a:lstStyle/>
          <a:p>
            <a:fld id="{EF1E76F2-3211-4C53-ADFB-2278C6196BFE}" type="slidenum">
              <a:rPr lang="en-IN" smtClean="0"/>
              <a:t>‹#›</a:t>
            </a:fld>
            <a:endParaRPr lang="en-IN"/>
          </a:p>
        </p:txBody>
      </p:sp>
    </p:spTree>
    <p:extLst>
      <p:ext uri="{BB962C8B-B14F-4D97-AF65-F5344CB8AC3E}">
        <p14:creationId xmlns:p14="http://schemas.microsoft.com/office/powerpoint/2010/main" val="42675562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02BCF837-F77E-42D7-837C-2EFA4967A5A5}" type="datetime1">
              <a:rPr lang="en-IN" smtClean="0"/>
              <a:t>31-07-2022</a:t>
            </a:fld>
            <a:endParaRPr lang="en-IN"/>
          </a:p>
        </p:txBody>
      </p:sp>
      <p:sp>
        <p:nvSpPr>
          <p:cNvPr id="6" name="Footer Placeholder 5"/>
          <p:cNvSpPr>
            <a:spLocks noGrp="1"/>
          </p:cNvSpPr>
          <p:nvPr>
            <p:ph type="ftr" sz="quarter" idx="11"/>
          </p:nvPr>
        </p:nvSpPr>
        <p:spPr/>
        <p:txBody>
          <a:bodyPr/>
          <a:lstStyle/>
          <a:p>
            <a:r>
              <a:rPr lang="en-IN" smtClean="0"/>
              <a:t>16UCU405 : DATA STRUCTURE AND ALGORITHM           		II BCA / III Semester    		      Ms. Dr.A.DEVI</a:t>
            </a:r>
            <a:endParaRPr lang="en-IN"/>
          </a:p>
        </p:txBody>
      </p:sp>
      <p:sp>
        <p:nvSpPr>
          <p:cNvPr id="7" name="Slide Number Placeholder 6"/>
          <p:cNvSpPr>
            <a:spLocks noGrp="1"/>
          </p:cNvSpPr>
          <p:nvPr>
            <p:ph type="sldNum" sz="quarter" idx="12"/>
          </p:nvPr>
        </p:nvSpPr>
        <p:spPr/>
        <p:txBody>
          <a:bodyPr/>
          <a:lstStyle/>
          <a:p>
            <a:fld id="{EF1E76F2-3211-4C53-ADFB-2278C6196BFE}" type="slidenum">
              <a:rPr lang="en-IN" smtClean="0"/>
              <a:t>‹#›</a:t>
            </a:fld>
            <a:endParaRPr lang="en-IN"/>
          </a:p>
        </p:txBody>
      </p:sp>
    </p:spTree>
    <p:extLst>
      <p:ext uri="{BB962C8B-B14F-4D97-AF65-F5344CB8AC3E}">
        <p14:creationId xmlns:p14="http://schemas.microsoft.com/office/powerpoint/2010/main" val="33635965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IN"/>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F507274B-19E1-4DBF-99FA-E5E963ADFC41}" type="datetime1">
              <a:rPr lang="en-IN" smtClean="0"/>
              <a:t>31-07-2022</a:t>
            </a:fld>
            <a:endParaRPr lang="en-IN"/>
          </a:p>
        </p:txBody>
      </p:sp>
      <p:sp>
        <p:nvSpPr>
          <p:cNvPr id="8" name="Footer Placeholder 7"/>
          <p:cNvSpPr>
            <a:spLocks noGrp="1"/>
          </p:cNvSpPr>
          <p:nvPr>
            <p:ph type="ftr" sz="quarter" idx="11"/>
          </p:nvPr>
        </p:nvSpPr>
        <p:spPr/>
        <p:txBody>
          <a:bodyPr/>
          <a:lstStyle/>
          <a:p>
            <a:r>
              <a:rPr lang="en-IN" smtClean="0"/>
              <a:t>16UCU405 : DATA STRUCTURE AND ALGORITHM           		II BCA / III Semester    		      Ms. Dr.A.DEVI</a:t>
            </a:r>
            <a:endParaRPr lang="en-IN"/>
          </a:p>
        </p:txBody>
      </p:sp>
      <p:sp>
        <p:nvSpPr>
          <p:cNvPr id="9" name="Slide Number Placeholder 8"/>
          <p:cNvSpPr>
            <a:spLocks noGrp="1"/>
          </p:cNvSpPr>
          <p:nvPr>
            <p:ph type="sldNum" sz="quarter" idx="12"/>
          </p:nvPr>
        </p:nvSpPr>
        <p:spPr/>
        <p:txBody>
          <a:bodyPr/>
          <a:lstStyle/>
          <a:p>
            <a:fld id="{EF1E76F2-3211-4C53-ADFB-2278C6196BFE}" type="slidenum">
              <a:rPr lang="en-IN" smtClean="0"/>
              <a:t>‹#›</a:t>
            </a:fld>
            <a:endParaRPr lang="en-IN"/>
          </a:p>
        </p:txBody>
      </p:sp>
    </p:spTree>
    <p:extLst>
      <p:ext uri="{BB962C8B-B14F-4D97-AF65-F5344CB8AC3E}">
        <p14:creationId xmlns:p14="http://schemas.microsoft.com/office/powerpoint/2010/main" val="301485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12DA9F68-3B94-4679-A8B5-6067794D4B31}" type="datetime1">
              <a:rPr lang="en-IN" smtClean="0"/>
              <a:t>31-07-2022</a:t>
            </a:fld>
            <a:endParaRPr lang="en-IN"/>
          </a:p>
        </p:txBody>
      </p:sp>
      <p:sp>
        <p:nvSpPr>
          <p:cNvPr id="4" name="Footer Placeholder 3"/>
          <p:cNvSpPr>
            <a:spLocks noGrp="1"/>
          </p:cNvSpPr>
          <p:nvPr>
            <p:ph type="ftr" sz="quarter" idx="11"/>
          </p:nvPr>
        </p:nvSpPr>
        <p:spPr/>
        <p:txBody>
          <a:bodyPr/>
          <a:lstStyle/>
          <a:p>
            <a:r>
              <a:rPr lang="en-IN" smtClean="0"/>
              <a:t>16UCU405 : DATA STRUCTURE AND ALGORITHM           		II BCA / III Semester    		      Ms. Dr.A.DEVI</a:t>
            </a:r>
            <a:endParaRPr lang="en-IN"/>
          </a:p>
        </p:txBody>
      </p:sp>
      <p:sp>
        <p:nvSpPr>
          <p:cNvPr id="5" name="Slide Number Placeholder 4"/>
          <p:cNvSpPr>
            <a:spLocks noGrp="1"/>
          </p:cNvSpPr>
          <p:nvPr>
            <p:ph type="sldNum" sz="quarter" idx="12"/>
          </p:nvPr>
        </p:nvSpPr>
        <p:spPr/>
        <p:txBody>
          <a:bodyPr/>
          <a:lstStyle/>
          <a:p>
            <a:fld id="{EF1E76F2-3211-4C53-ADFB-2278C6196BFE}" type="slidenum">
              <a:rPr lang="en-IN" smtClean="0"/>
              <a:t>‹#›</a:t>
            </a:fld>
            <a:endParaRPr lang="en-IN"/>
          </a:p>
        </p:txBody>
      </p:sp>
    </p:spTree>
    <p:extLst>
      <p:ext uri="{BB962C8B-B14F-4D97-AF65-F5344CB8AC3E}">
        <p14:creationId xmlns:p14="http://schemas.microsoft.com/office/powerpoint/2010/main" val="31225093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A09B21C-2841-466F-A1B7-9387864FDE74}" type="datetime1">
              <a:rPr lang="en-IN" smtClean="0"/>
              <a:t>31-07-2022</a:t>
            </a:fld>
            <a:endParaRPr lang="en-IN"/>
          </a:p>
        </p:txBody>
      </p:sp>
      <p:sp>
        <p:nvSpPr>
          <p:cNvPr id="3" name="Footer Placeholder 2"/>
          <p:cNvSpPr>
            <a:spLocks noGrp="1"/>
          </p:cNvSpPr>
          <p:nvPr>
            <p:ph type="ftr" sz="quarter" idx="11"/>
          </p:nvPr>
        </p:nvSpPr>
        <p:spPr/>
        <p:txBody>
          <a:bodyPr/>
          <a:lstStyle/>
          <a:p>
            <a:r>
              <a:rPr lang="en-IN" smtClean="0"/>
              <a:t>16UCU405 : DATA STRUCTURE AND ALGORITHM           		II BCA / III Semester    		      Ms. Dr.A.DEVI</a:t>
            </a:r>
            <a:endParaRPr lang="en-IN"/>
          </a:p>
        </p:txBody>
      </p:sp>
      <p:sp>
        <p:nvSpPr>
          <p:cNvPr id="4" name="Slide Number Placeholder 3"/>
          <p:cNvSpPr>
            <a:spLocks noGrp="1"/>
          </p:cNvSpPr>
          <p:nvPr>
            <p:ph type="sldNum" sz="quarter" idx="12"/>
          </p:nvPr>
        </p:nvSpPr>
        <p:spPr/>
        <p:txBody>
          <a:bodyPr/>
          <a:lstStyle/>
          <a:p>
            <a:fld id="{EF1E76F2-3211-4C53-ADFB-2278C6196BFE}" type="slidenum">
              <a:rPr lang="en-IN" smtClean="0"/>
              <a:t>‹#›</a:t>
            </a:fld>
            <a:endParaRPr lang="en-IN"/>
          </a:p>
        </p:txBody>
      </p:sp>
    </p:spTree>
    <p:extLst>
      <p:ext uri="{BB962C8B-B14F-4D97-AF65-F5344CB8AC3E}">
        <p14:creationId xmlns:p14="http://schemas.microsoft.com/office/powerpoint/2010/main" val="23425736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IN"/>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1BAB346-BCA3-4D5F-BA57-2724ABC8F9AA}" type="datetime1">
              <a:rPr lang="en-IN" smtClean="0"/>
              <a:t>31-07-2022</a:t>
            </a:fld>
            <a:endParaRPr lang="en-IN"/>
          </a:p>
        </p:txBody>
      </p:sp>
      <p:sp>
        <p:nvSpPr>
          <p:cNvPr id="6" name="Footer Placeholder 5"/>
          <p:cNvSpPr>
            <a:spLocks noGrp="1"/>
          </p:cNvSpPr>
          <p:nvPr>
            <p:ph type="ftr" sz="quarter" idx="11"/>
          </p:nvPr>
        </p:nvSpPr>
        <p:spPr/>
        <p:txBody>
          <a:bodyPr/>
          <a:lstStyle/>
          <a:p>
            <a:r>
              <a:rPr lang="en-IN" smtClean="0"/>
              <a:t>16UCU405 : DATA STRUCTURE AND ALGORITHM           		II BCA / III Semester    		      Ms. Dr.A.DEVI</a:t>
            </a:r>
            <a:endParaRPr lang="en-IN"/>
          </a:p>
        </p:txBody>
      </p:sp>
      <p:sp>
        <p:nvSpPr>
          <p:cNvPr id="7" name="Slide Number Placeholder 6"/>
          <p:cNvSpPr>
            <a:spLocks noGrp="1"/>
          </p:cNvSpPr>
          <p:nvPr>
            <p:ph type="sldNum" sz="quarter" idx="12"/>
          </p:nvPr>
        </p:nvSpPr>
        <p:spPr/>
        <p:txBody>
          <a:bodyPr/>
          <a:lstStyle/>
          <a:p>
            <a:fld id="{EF1E76F2-3211-4C53-ADFB-2278C6196BFE}" type="slidenum">
              <a:rPr lang="en-IN" smtClean="0"/>
              <a:t>‹#›</a:t>
            </a:fld>
            <a:endParaRPr lang="en-IN"/>
          </a:p>
        </p:txBody>
      </p:sp>
    </p:spTree>
    <p:extLst>
      <p:ext uri="{BB962C8B-B14F-4D97-AF65-F5344CB8AC3E}">
        <p14:creationId xmlns:p14="http://schemas.microsoft.com/office/powerpoint/2010/main" val="32168495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IN"/>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3D84AC5-B0D8-42F8-8F0A-F4EB135FB05D}" type="datetime1">
              <a:rPr lang="en-IN" smtClean="0"/>
              <a:t>31-07-2022</a:t>
            </a:fld>
            <a:endParaRPr lang="en-IN"/>
          </a:p>
        </p:txBody>
      </p:sp>
      <p:sp>
        <p:nvSpPr>
          <p:cNvPr id="6" name="Footer Placeholder 5"/>
          <p:cNvSpPr>
            <a:spLocks noGrp="1"/>
          </p:cNvSpPr>
          <p:nvPr>
            <p:ph type="ftr" sz="quarter" idx="11"/>
          </p:nvPr>
        </p:nvSpPr>
        <p:spPr/>
        <p:txBody>
          <a:bodyPr/>
          <a:lstStyle/>
          <a:p>
            <a:r>
              <a:rPr lang="en-IN" smtClean="0"/>
              <a:t>16UCU405 : DATA STRUCTURE AND ALGORITHM           		II BCA / III Semester    		      Ms. Dr.A.DEVI</a:t>
            </a:r>
            <a:endParaRPr lang="en-IN"/>
          </a:p>
        </p:txBody>
      </p:sp>
      <p:sp>
        <p:nvSpPr>
          <p:cNvPr id="7" name="Slide Number Placeholder 6"/>
          <p:cNvSpPr>
            <a:spLocks noGrp="1"/>
          </p:cNvSpPr>
          <p:nvPr>
            <p:ph type="sldNum" sz="quarter" idx="12"/>
          </p:nvPr>
        </p:nvSpPr>
        <p:spPr/>
        <p:txBody>
          <a:bodyPr/>
          <a:lstStyle/>
          <a:p>
            <a:fld id="{EF1E76F2-3211-4C53-ADFB-2278C6196BFE}" type="slidenum">
              <a:rPr lang="en-IN" smtClean="0"/>
              <a:t>‹#›</a:t>
            </a:fld>
            <a:endParaRPr lang="en-IN"/>
          </a:p>
        </p:txBody>
      </p:sp>
    </p:spTree>
    <p:extLst>
      <p:ext uri="{BB962C8B-B14F-4D97-AF65-F5344CB8AC3E}">
        <p14:creationId xmlns:p14="http://schemas.microsoft.com/office/powerpoint/2010/main" val="19645454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2EEAD26-7458-48C0-831F-DAF825BC15BE}" type="datetime1">
              <a:rPr lang="en-IN" smtClean="0"/>
              <a:t>31-07-2022</a:t>
            </a:fld>
            <a:endParaRPr lang="en-IN"/>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IN" smtClean="0"/>
              <a:t>16UCU405 : DATA STRUCTURE AND ALGORITHM           		II BCA / III Semester    		      Ms. Dr.A.DEVI</a:t>
            </a:r>
            <a:endParaRPr lang="en-IN"/>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F1E76F2-3211-4C53-ADFB-2278C6196BFE}" type="slidenum">
              <a:rPr lang="en-IN" smtClean="0"/>
              <a:t>‹#›</a:t>
            </a:fld>
            <a:endParaRPr lang="en-IN"/>
          </a:p>
        </p:txBody>
      </p:sp>
    </p:spTree>
    <p:extLst>
      <p:ext uri="{BB962C8B-B14F-4D97-AF65-F5344CB8AC3E}">
        <p14:creationId xmlns:p14="http://schemas.microsoft.com/office/powerpoint/2010/main" val="21030263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Users\BSc(CT)\Desktop\sns.png"/>
          <p:cNvPicPr/>
          <p:nvPr/>
        </p:nvPicPr>
        <p:blipFill>
          <a:blip r:embed="rId3">
            <a:extLst>
              <a:ext uri="{28A0092B-C50C-407E-A947-70E740481C1C}">
                <a14:useLocalDpi xmlns:a14="http://schemas.microsoft.com/office/drawing/2010/main" val="0"/>
              </a:ext>
            </a:extLst>
          </a:blip>
          <a:srcRect r="-2403" b="87102"/>
          <a:stretch>
            <a:fillRect/>
          </a:stretch>
        </p:blipFill>
        <p:spPr bwMode="auto">
          <a:xfrm>
            <a:off x="363072" y="268082"/>
            <a:ext cx="11470340" cy="1359012"/>
          </a:xfrm>
          <a:prstGeom prst="rect">
            <a:avLst/>
          </a:prstGeom>
          <a:noFill/>
          <a:ln>
            <a:noFill/>
          </a:ln>
        </p:spPr>
      </p:pic>
      <p:sp>
        <p:nvSpPr>
          <p:cNvPr id="5" name="Rectangle 4"/>
          <p:cNvSpPr/>
          <p:nvPr/>
        </p:nvSpPr>
        <p:spPr>
          <a:xfrm>
            <a:off x="510989" y="1627094"/>
            <a:ext cx="11322424" cy="1200329"/>
          </a:xfrm>
          <a:prstGeom prst="rect">
            <a:avLst/>
          </a:prstGeom>
        </p:spPr>
        <p:txBody>
          <a:bodyPr wrap="square">
            <a:spAutoFit/>
          </a:bodyPr>
          <a:lstStyle/>
          <a:p>
            <a:pPr algn="ctr">
              <a:spcAft>
                <a:spcPts val="0"/>
              </a:spcAft>
            </a:pPr>
            <a:r>
              <a:rPr lang="x-none" b="1" dirty="0" smtClean="0">
                <a:effectLst/>
                <a:latin typeface="Times New Roman" panose="02020603050405020304" pitchFamily="18" charset="0"/>
                <a:ea typeface="Times New Roman" panose="02020603050405020304" pitchFamily="18" charset="0"/>
              </a:rPr>
              <a:t>UNIT I : </a:t>
            </a:r>
            <a:r>
              <a:rPr lang="en-US" b="1" dirty="0" smtClean="0">
                <a:effectLst/>
                <a:latin typeface="Times New Roman" panose="02020603050405020304" pitchFamily="18" charset="0"/>
                <a:ea typeface="Times New Roman" panose="02020603050405020304" pitchFamily="18" charset="0"/>
              </a:rPr>
              <a:t>Sources of Big Data</a:t>
            </a:r>
            <a:r>
              <a:rPr lang="en-IN" b="1" dirty="0" smtClean="0">
                <a:effectLst/>
                <a:latin typeface="Times New Roman" panose="02020603050405020304" pitchFamily="18" charset="0"/>
                <a:ea typeface="Times New Roman" panose="02020603050405020304" pitchFamily="18" charset="0"/>
              </a:rPr>
              <a:t> </a:t>
            </a:r>
            <a:endParaRPr lang="en-IN" sz="1200" b="1" dirty="0" smtClean="0">
              <a:effectLst/>
              <a:latin typeface="Times New Roman" panose="02020603050405020304" pitchFamily="18" charset="0"/>
              <a:ea typeface="Times New Roman" panose="02020603050405020304" pitchFamily="18" charset="0"/>
            </a:endParaRPr>
          </a:p>
          <a:p>
            <a:pPr>
              <a:spcAft>
                <a:spcPts val="0"/>
              </a:spcAft>
              <a:tabLst>
                <a:tab pos="1085850" algn="l"/>
              </a:tabLst>
            </a:pPr>
            <a:r>
              <a:rPr lang="en-US" b="1" dirty="0" smtClean="0">
                <a:effectLst/>
                <a:latin typeface="Times New Roman" panose="02020603050405020304" pitchFamily="18" charset="0"/>
                <a:ea typeface="MS Mincho"/>
              </a:rPr>
              <a:t>SESSION	:</a:t>
            </a:r>
            <a:r>
              <a:rPr lang="en-US" b="1" smtClean="0">
                <a:effectLst/>
                <a:latin typeface="Times New Roman" panose="02020603050405020304" pitchFamily="18" charset="0"/>
                <a:ea typeface="MS Mincho"/>
              </a:rPr>
              <a:t>	</a:t>
            </a:r>
            <a:r>
              <a:rPr lang="en-US" b="1" smtClean="0">
                <a:solidFill>
                  <a:srgbClr val="FF0000"/>
                </a:solidFill>
                <a:effectLst/>
                <a:latin typeface="Times New Roman" panose="02020603050405020304" pitchFamily="18" charset="0"/>
                <a:ea typeface="MS Mincho"/>
              </a:rPr>
              <a:t>02</a:t>
            </a:r>
            <a:r>
              <a:rPr lang="en-US" b="1" smtClean="0">
                <a:effectLst/>
                <a:latin typeface="Times New Roman" panose="02020603050405020304" pitchFamily="18" charset="0"/>
                <a:ea typeface="MS Mincho"/>
              </a:rPr>
              <a:t>                          </a:t>
            </a:r>
            <a:r>
              <a:rPr lang="en-US" b="1" dirty="0" smtClean="0">
                <a:effectLst/>
                <a:latin typeface="Times New Roman" panose="02020603050405020304" pitchFamily="18" charset="0"/>
                <a:ea typeface="MS Mincho"/>
              </a:rPr>
              <a:t>				 </a:t>
            </a:r>
            <a:endParaRPr lang="en-IN" dirty="0" smtClean="0">
              <a:effectLst/>
              <a:latin typeface="Times New Roman" panose="02020603050405020304" pitchFamily="18" charset="0"/>
              <a:ea typeface="Times New Roman" panose="02020603050405020304" pitchFamily="18" charset="0"/>
            </a:endParaRPr>
          </a:p>
          <a:p>
            <a:pPr>
              <a:tabLst>
                <a:tab pos="1085850" algn="l"/>
              </a:tabLst>
            </a:pPr>
            <a:r>
              <a:rPr lang="en-US" b="1" dirty="0" smtClean="0">
                <a:effectLst/>
                <a:latin typeface="Times New Roman" panose="02020603050405020304" pitchFamily="18" charset="0"/>
                <a:ea typeface="MS Mincho"/>
              </a:rPr>
              <a:t>TOPIC	: 	</a:t>
            </a:r>
            <a:r>
              <a:rPr lang="en-IN" b="1" dirty="0" smtClean="0">
                <a:latin typeface="Times New Roman" panose="02020603050405020304" pitchFamily="18" charset="0"/>
                <a:ea typeface="Times New Roman" panose="02020603050405020304" pitchFamily="18" charset="0"/>
              </a:rPr>
              <a:t>Sources of Big </a:t>
            </a:r>
            <a:r>
              <a:rPr lang="en-IN" b="1" dirty="0">
                <a:latin typeface="Times New Roman" panose="02020603050405020304" pitchFamily="18" charset="0"/>
                <a:ea typeface="Times New Roman" panose="02020603050405020304" pitchFamily="18" charset="0"/>
              </a:rPr>
              <a:t>Data </a:t>
            </a:r>
            <a:endParaRPr lang="en-IN" b="1" dirty="0" smtClean="0">
              <a:latin typeface="Times New Roman" panose="02020603050405020304" pitchFamily="18" charset="0"/>
              <a:ea typeface="Times New Roman" panose="02020603050405020304" pitchFamily="18" charset="0"/>
            </a:endParaRPr>
          </a:p>
          <a:p>
            <a:pPr>
              <a:tabLst>
                <a:tab pos="1085850" algn="l"/>
              </a:tabLst>
            </a:pPr>
            <a:r>
              <a:rPr lang="en-US" b="1" dirty="0" smtClean="0">
                <a:solidFill>
                  <a:srgbClr val="CC00FF"/>
                </a:solidFill>
                <a:effectLst/>
                <a:latin typeface="Times New Roman" panose="02020603050405020304" pitchFamily="18" charset="0"/>
                <a:ea typeface="MS Mincho"/>
              </a:rPr>
              <a:t>Industry/Tech:</a:t>
            </a:r>
            <a:r>
              <a:rPr lang="en-US" dirty="0" smtClean="0">
                <a:effectLst/>
                <a:latin typeface="Times New Roman" panose="02020603050405020304" pitchFamily="18" charset="0"/>
                <a:ea typeface="Times New Roman" panose="02020603050405020304" pitchFamily="18" charset="0"/>
              </a:rPr>
              <a:t> </a:t>
            </a:r>
            <a:r>
              <a:rPr lang="en-US" b="1" dirty="0" smtClean="0">
                <a:solidFill>
                  <a:srgbClr val="CC00FF"/>
                </a:solidFill>
                <a:effectLst/>
                <a:latin typeface="Times New Roman" panose="02020603050405020304" pitchFamily="18" charset="0"/>
                <a:ea typeface="MS Mincho"/>
              </a:rPr>
              <a:t>Analog Devices, Database Registers</a:t>
            </a:r>
            <a:endParaRPr lang="en-IN" dirty="0">
              <a:effectLst/>
              <a:latin typeface="Times New Roman" panose="02020603050405020304" pitchFamily="18" charset="0"/>
              <a:ea typeface="Times New Roman" panose="02020603050405020304" pitchFamily="18" charset="0"/>
            </a:endParaRPr>
          </a:p>
        </p:txBody>
      </p:sp>
      <p:cxnSp>
        <p:nvCxnSpPr>
          <p:cNvPr id="7" name="Straight Connector 6"/>
          <p:cNvCxnSpPr/>
          <p:nvPr/>
        </p:nvCxnSpPr>
        <p:spPr>
          <a:xfrm flipV="1">
            <a:off x="0" y="1912905"/>
            <a:ext cx="12192000" cy="1344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flipV="1">
            <a:off x="0" y="2491741"/>
            <a:ext cx="12192000" cy="1344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 name="Rectangle 8"/>
          <p:cNvSpPr/>
          <p:nvPr/>
        </p:nvSpPr>
        <p:spPr>
          <a:xfrm>
            <a:off x="313766" y="2711106"/>
            <a:ext cx="11519646" cy="923330"/>
          </a:xfrm>
          <a:prstGeom prst="rect">
            <a:avLst/>
          </a:prstGeom>
        </p:spPr>
        <p:txBody>
          <a:bodyPr wrap="square">
            <a:spAutoFit/>
          </a:bodyPr>
          <a:lstStyle/>
          <a:p>
            <a:pPr>
              <a:lnSpc>
                <a:spcPct val="150000"/>
              </a:lnSpc>
            </a:pPr>
            <a:r>
              <a:rPr lang="en-US" b="1" dirty="0" smtClean="0">
                <a:solidFill>
                  <a:srgbClr val="00B050"/>
                </a:solidFill>
                <a:effectLst/>
                <a:latin typeface="Times New Roman" panose="02020603050405020304" pitchFamily="18" charset="0"/>
                <a:ea typeface="MS Mincho"/>
                <a:cs typeface="Times New Roman" panose="02020603050405020304" pitchFamily="18" charset="0"/>
              </a:rPr>
              <a:t>Problem statement:</a:t>
            </a:r>
          </a:p>
          <a:p>
            <a:pPr>
              <a:lnSpc>
                <a:spcPct val="150000"/>
              </a:lnSpc>
            </a:pPr>
            <a:r>
              <a:rPr lang="en-US" b="1" i="1" dirty="0">
                <a:solidFill>
                  <a:srgbClr val="00B050"/>
                </a:solidFill>
                <a:latin typeface="Times New Roman" panose="02020603050405020304" pitchFamily="18" charset="0"/>
                <a:cs typeface="Times New Roman" panose="02020603050405020304" pitchFamily="18" charset="0"/>
              </a:rPr>
              <a:t>	</a:t>
            </a:r>
            <a:endParaRPr lang="en-IN" sz="2400" dirty="0">
              <a:latin typeface="Times New Roman" panose="02020603050405020304" pitchFamily="18" charset="0"/>
              <a:cs typeface="Times New Roman" panose="02020603050405020304" pitchFamily="18" charset="0"/>
            </a:endParaRPr>
          </a:p>
        </p:txBody>
      </p:sp>
      <p:sp>
        <p:nvSpPr>
          <p:cNvPr id="2" name="Footer Placeholder 1"/>
          <p:cNvSpPr>
            <a:spLocks noGrp="1"/>
          </p:cNvSpPr>
          <p:nvPr>
            <p:ph type="ftr" sz="quarter" idx="11"/>
          </p:nvPr>
        </p:nvSpPr>
        <p:spPr>
          <a:xfrm>
            <a:off x="510989" y="6356350"/>
            <a:ext cx="11107270" cy="365125"/>
          </a:xfrm>
        </p:spPr>
        <p:txBody>
          <a:bodyPr/>
          <a:lstStyle/>
          <a:p>
            <a:r>
              <a:rPr lang="en-IN" sz="1600" b="1" dirty="0">
                <a:solidFill>
                  <a:srgbClr val="CC3399"/>
                </a:solidFill>
                <a:latin typeface="Times New Roman" panose="02020603050405020304" pitchFamily="18" charset="0"/>
                <a:cs typeface="Times New Roman" panose="02020603050405020304" pitchFamily="18" charset="0"/>
              </a:rPr>
              <a:t>20PCA107/ Big Data Analytics		II MCA/ III Semester    		      Ms. </a:t>
            </a:r>
            <a:r>
              <a:rPr lang="en-IN" sz="1600" b="1" dirty="0" err="1">
                <a:solidFill>
                  <a:srgbClr val="CC3399"/>
                </a:solidFill>
                <a:latin typeface="Times New Roman" panose="02020603050405020304" pitchFamily="18" charset="0"/>
                <a:cs typeface="Times New Roman" panose="02020603050405020304" pitchFamily="18" charset="0"/>
              </a:rPr>
              <a:t>Dr.A.DEVI</a:t>
            </a:r>
            <a:endParaRPr lang="en-IN" sz="1600" b="1" dirty="0">
              <a:solidFill>
                <a:srgbClr val="CC3399"/>
              </a:solidFill>
              <a:latin typeface="Times New Roman" panose="02020603050405020304" pitchFamily="18" charset="0"/>
              <a:cs typeface="Times New Roman" panose="02020603050405020304" pitchFamily="18" charset="0"/>
            </a:endParaRPr>
          </a:p>
        </p:txBody>
      </p:sp>
      <p:sp>
        <p:nvSpPr>
          <p:cNvPr id="3" name="Rectangle 2"/>
          <p:cNvSpPr/>
          <p:nvPr/>
        </p:nvSpPr>
        <p:spPr>
          <a:xfrm>
            <a:off x="820271" y="3312147"/>
            <a:ext cx="3455894" cy="461665"/>
          </a:xfrm>
          <a:prstGeom prst="rect">
            <a:avLst/>
          </a:prstGeom>
        </p:spPr>
        <p:txBody>
          <a:bodyPr wrap="square">
            <a:spAutoFit/>
          </a:bodyPr>
          <a:lstStyle/>
          <a:p>
            <a:pPr marL="635000">
              <a:spcBef>
                <a:spcPts val="945"/>
              </a:spcBef>
              <a:spcAft>
                <a:spcPts val="0"/>
              </a:spcAft>
            </a:pPr>
            <a:r>
              <a:rPr lang="en-US" sz="2400" b="1" kern="0" dirty="0">
                <a:latin typeface="Times New Roman" panose="02020603050405020304" pitchFamily="18" charset="0"/>
                <a:ea typeface="Times New Roman" panose="02020603050405020304" pitchFamily="18" charset="0"/>
              </a:rPr>
              <a:t>Sources</a:t>
            </a:r>
            <a:r>
              <a:rPr lang="en-US" sz="2400" b="1" kern="0" spc="-15" dirty="0">
                <a:latin typeface="Times New Roman" panose="02020603050405020304" pitchFamily="18" charset="0"/>
                <a:ea typeface="Times New Roman" panose="02020603050405020304" pitchFamily="18" charset="0"/>
              </a:rPr>
              <a:t> </a:t>
            </a:r>
            <a:r>
              <a:rPr lang="en-US" sz="2400" b="1" kern="0" dirty="0">
                <a:latin typeface="Times New Roman" panose="02020603050405020304" pitchFamily="18" charset="0"/>
                <a:ea typeface="Times New Roman" panose="02020603050405020304" pitchFamily="18" charset="0"/>
              </a:rPr>
              <a:t>of</a:t>
            </a:r>
            <a:r>
              <a:rPr lang="en-US" sz="2400" b="1" kern="0" spc="-20" dirty="0">
                <a:latin typeface="Times New Roman" panose="02020603050405020304" pitchFamily="18" charset="0"/>
                <a:ea typeface="Times New Roman" panose="02020603050405020304" pitchFamily="18" charset="0"/>
              </a:rPr>
              <a:t> </a:t>
            </a:r>
            <a:r>
              <a:rPr lang="en-US" sz="2400" b="1" kern="0" dirty="0">
                <a:latin typeface="Times New Roman" panose="02020603050405020304" pitchFamily="18" charset="0"/>
                <a:ea typeface="Times New Roman" panose="02020603050405020304" pitchFamily="18" charset="0"/>
              </a:rPr>
              <a:t>big data</a:t>
            </a:r>
            <a:endParaRPr lang="en-IN" sz="2400" b="1" kern="0" dirty="0">
              <a:latin typeface="Times New Roman" panose="02020603050405020304" pitchFamily="18" charset="0"/>
              <a:ea typeface="Times New Roman" panose="02020603050405020304" pitchFamily="18" charset="0"/>
            </a:endParaRPr>
          </a:p>
        </p:txBody>
      </p:sp>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620871" y="2531370"/>
            <a:ext cx="5123329" cy="3635276"/>
          </a:xfrm>
          <a:prstGeom prst="rect">
            <a:avLst/>
          </a:prstGeom>
        </p:spPr>
      </p:pic>
    </p:spTree>
    <p:extLst>
      <p:ext uri="{BB962C8B-B14F-4D97-AF65-F5344CB8AC3E}">
        <p14:creationId xmlns:p14="http://schemas.microsoft.com/office/powerpoint/2010/main" val="24853559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Users\BSc(CT)\Desktop\sns.png"/>
          <p:cNvPicPr/>
          <p:nvPr/>
        </p:nvPicPr>
        <p:blipFill>
          <a:blip r:embed="rId3">
            <a:extLst>
              <a:ext uri="{28A0092B-C50C-407E-A947-70E740481C1C}">
                <a14:useLocalDpi xmlns:a14="http://schemas.microsoft.com/office/drawing/2010/main" val="0"/>
              </a:ext>
            </a:extLst>
          </a:blip>
          <a:srcRect r="-2403" b="87102"/>
          <a:stretch>
            <a:fillRect/>
          </a:stretch>
        </p:blipFill>
        <p:spPr bwMode="auto">
          <a:xfrm>
            <a:off x="363072" y="268082"/>
            <a:ext cx="11470340" cy="1359012"/>
          </a:xfrm>
          <a:prstGeom prst="rect">
            <a:avLst/>
          </a:prstGeom>
          <a:noFill/>
          <a:ln>
            <a:noFill/>
          </a:ln>
        </p:spPr>
      </p:pic>
      <p:sp>
        <p:nvSpPr>
          <p:cNvPr id="5" name="Rectangle 4"/>
          <p:cNvSpPr/>
          <p:nvPr/>
        </p:nvSpPr>
        <p:spPr>
          <a:xfrm>
            <a:off x="510989" y="1627094"/>
            <a:ext cx="11322424" cy="1200329"/>
          </a:xfrm>
          <a:prstGeom prst="rect">
            <a:avLst/>
          </a:prstGeom>
        </p:spPr>
        <p:txBody>
          <a:bodyPr wrap="square">
            <a:spAutoFit/>
          </a:bodyPr>
          <a:lstStyle/>
          <a:p>
            <a:pPr algn="ctr">
              <a:spcAft>
                <a:spcPts val="0"/>
              </a:spcAft>
            </a:pPr>
            <a:r>
              <a:rPr lang="x-none" b="1" dirty="0" smtClean="0">
                <a:effectLst/>
                <a:latin typeface="Times New Roman" panose="02020603050405020304" pitchFamily="18" charset="0"/>
                <a:ea typeface="Times New Roman" panose="02020603050405020304" pitchFamily="18" charset="0"/>
              </a:rPr>
              <a:t>UNIT I : </a:t>
            </a:r>
            <a:r>
              <a:rPr lang="en-US" b="1" dirty="0" smtClean="0">
                <a:effectLst/>
                <a:latin typeface="Times New Roman" panose="02020603050405020304" pitchFamily="18" charset="0"/>
                <a:ea typeface="Times New Roman" panose="02020603050405020304" pitchFamily="18" charset="0"/>
              </a:rPr>
              <a:t>Sources of Big Data</a:t>
            </a:r>
            <a:r>
              <a:rPr lang="en-IN" b="1" dirty="0" smtClean="0">
                <a:effectLst/>
                <a:latin typeface="Times New Roman" panose="02020603050405020304" pitchFamily="18" charset="0"/>
                <a:ea typeface="Times New Roman" panose="02020603050405020304" pitchFamily="18" charset="0"/>
              </a:rPr>
              <a:t> </a:t>
            </a:r>
            <a:endParaRPr lang="en-IN" sz="1200" b="1" dirty="0" smtClean="0">
              <a:effectLst/>
              <a:latin typeface="Times New Roman" panose="02020603050405020304" pitchFamily="18" charset="0"/>
              <a:ea typeface="Times New Roman" panose="02020603050405020304" pitchFamily="18" charset="0"/>
            </a:endParaRPr>
          </a:p>
          <a:p>
            <a:pPr>
              <a:spcAft>
                <a:spcPts val="0"/>
              </a:spcAft>
              <a:tabLst>
                <a:tab pos="1085850" algn="l"/>
              </a:tabLst>
            </a:pPr>
            <a:r>
              <a:rPr lang="en-US" b="1" dirty="0" smtClean="0">
                <a:effectLst/>
                <a:latin typeface="Times New Roman" panose="02020603050405020304" pitchFamily="18" charset="0"/>
                <a:ea typeface="MS Mincho"/>
              </a:rPr>
              <a:t>SESSION	:	</a:t>
            </a:r>
            <a:r>
              <a:rPr lang="en-US" b="1" dirty="0" smtClean="0">
                <a:solidFill>
                  <a:srgbClr val="FF0000"/>
                </a:solidFill>
                <a:effectLst/>
                <a:latin typeface="Times New Roman" panose="02020603050405020304" pitchFamily="18" charset="0"/>
                <a:ea typeface="MS Mincho"/>
              </a:rPr>
              <a:t>01</a:t>
            </a:r>
            <a:r>
              <a:rPr lang="en-US" b="1" dirty="0" smtClean="0">
                <a:effectLst/>
                <a:latin typeface="Times New Roman" panose="02020603050405020304" pitchFamily="18" charset="0"/>
                <a:ea typeface="MS Mincho"/>
              </a:rPr>
              <a:t>                          				 </a:t>
            </a:r>
            <a:endParaRPr lang="en-IN" dirty="0" smtClean="0">
              <a:effectLst/>
              <a:latin typeface="Times New Roman" panose="02020603050405020304" pitchFamily="18" charset="0"/>
              <a:ea typeface="Times New Roman" panose="02020603050405020304" pitchFamily="18" charset="0"/>
            </a:endParaRPr>
          </a:p>
          <a:p>
            <a:pPr>
              <a:tabLst>
                <a:tab pos="1085850" algn="l"/>
              </a:tabLst>
            </a:pPr>
            <a:r>
              <a:rPr lang="en-US" b="1" dirty="0" smtClean="0">
                <a:effectLst/>
                <a:latin typeface="Times New Roman" panose="02020603050405020304" pitchFamily="18" charset="0"/>
                <a:ea typeface="MS Mincho"/>
              </a:rPr>
              <a:t>TOPIC	: 	</a:t>
            </a:r>
            <a:r>
              <a:rPr lang="en-IN" b="1" dirty="0" smtClean="0">
                <a:latin typeface="Times New Roman" panose="02020603050405020304" pitchFamily="18" charset="0"/>
                <a:ea typeface="Times New Roman" panose="02020603050405020304" pitchFamily="18" charset="0"/>
              </a:rPr>
              <a:t>Sources of Big </a:t>
            </a:r>
            <a:r>
              <a:rPr lang="en-IN" b="1" dirty="0">
                <a:latin typeface="Times New Roman" panose="02020603050405020304" pitchFamily="18" charset="0"/>
                <a:ea typeface="Times New Roman" panose="02020603050405020304" pitchFamily="18" charset="0"/>
              </a:rPr>
              <a:t>Data </a:t>
            </a:r>
            <a:endParaRPr lang="en-IN" b="1" dirty="0" smtClean="0">
              <a:latin typeface="Times New Roman" panose="02020603050405020304" pitchFamily="18" charset="0"/>
              <a:ea typeface="Times New Roman" panose="02020603050405020304" pitchFamily="18" charset="0"/>
            </a:endParaRPr>
          </a:p>
          <a:p>
            <a:pPr>
              <a:tabLst>
                <a:tab pos="1085850" algn="l"/>
              </a:tabLst>
            </a:pPr>
            <a:r>
              <a:rPr lang="en-US" b="1" dirty="0" smtClean="0">
                <a:solidFill>
                  <a:srgbClr val="CC00FF"/>
                </a:solidFill>
                <a:effectLst/>
                <a:latin typeface="Times New Roman" panose="02020603050405020304" pitchFamily="18" charset="0"/>
                <a:ea typeface="MS Mincho"/>
              </a:rPr>
              <a:t>Industry/Tech:</a:t>
            </a:r>
            <a:r>
              <a:rPr lang="en-US" dirty="0" smtClean="0">
                <a:effectLst/>
                <a:latin typeface="Times New Roman" panose="02020603050405020304" pitchFamily="18" charset="0"/>
                <a:ea typeface="Times New Roman" panose="02020603050405020304" pitchFamily="18" charset="0"/>
              </a:rPr>
              <a:t> </a:t>
            </a:r>
            <a:r>
              <a:rPr lang="en-US" b="1" dirty="0" smtClean="0">
                <a:solidFill>
                  <a:srgbClr val="CC00FF"/>
                </a:solidFill>
                <a:effectLst/>
                <a:latin typeface="Times New Roman" panose="02020603050405020304" pitchFamily="18" charset="0"/>
                <a:ea typeface="MS Mincho"/>
              </a:rPr>
              <a:t>Analog Devices, Database Registers</a:t>
            </a:r>
            <a:endParaRPr lang="en-IN" dirty="0">
              <a:effectLst/>
              <a:latin typeface="Times New Roman" panose="02020603050405020304" pitchFamily="18" charset="0"/>
              <a:ea typeface="Times New Roman" panose="02020603050405020304" pitchFamily="18" charset="0"/>
            </a:endParaRPr>
          </a:p>
        </p:txBody>
      </p:sp>
      <p:cxnSp>
        <p:nvCxnSpPr>
          <p:cNvPr id="7" name="Straight Connector 6"/>
          <p:cNvCxnSpPr/>
          <p:nvPr/>
        </p:nvCxnSpPr>
        <p:spPr>
          <a:xfrm flipV="1">
            <a:off x="0" y="1912905"/>
            <a:ext cx="12192000" cy="1344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flipV="1">
            <a:off x="0" y="2491741"/>
            <a:ext cx="12192000" cy="1344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 name="Rectangle 8"/>
          <p:cNvSpPr/>
          <p:nvPr/>
        </p:nvSpPr>
        <p:spPr>
          <a:xfrm>
            <a:off x="313765" y="2711106"/>
            <a:ext cx="5239869" cy="579967"/>
          </a:xfrm>
          <a:prstGeom prst="rect">
            <a:avLst/>
          </a:prstGeom>
        </p:spPr>
        <p:txBody>
          <a:bodyPr wrap="square">
            <a:spAutoFit/>
          </a:bodyPr>
          <a:lstStyle/>
          <a:p>
            <a:pPr>
              <a:lnSpc>
                <a:spcPct val="150000"/>
              </a:lnSpc>
            </a:pPr>
            <a:r>
              <a:rPr lang="en-US" b="1" dirty="0" smtClean="0">
                <a:solidFill>
                  <a:srgbClr val="00B050"/>
                </a:solidFill>
                <a:effectLst/>
                <a:latin typeface="Times New Roman" panose="02020603050405020304" pitchFamily="18" charset="0"/>
                <a:ea typeface="MS Mincho"/>
                <a:cs typeface="Times New Roman" panose="02020603050405020304" pitchFamily="18" charset="0"/>
              </a:rPr>
              <a:t>Problem statement: </a:t>
            </a:r>
            <a:r>
              <a:rPr lang="en-US" sz="2400" b="1" kern="0" dirty="0">
                <a:latin typeface="Times New Roman" panose="02020603050405020304" pitchFamily="18" charset="0"/>
                <a:ea typeface="Times New Roman" panose="02020603050405020304" pitchFamily="18" charset="0"/>
              </a:rPr>
              <a:t>Sources</a:t>
            </a:r>
            <a:r>
              <a:rPr lang="en-US" sz="2400" b="1" kern="0" spc="-15" dirty="0">
                <a:latin typeface="Times New Roman" panose="02020603050405020304" pitchFamily="18" charset="0"/>
                <a:ea typeface="Times New Roman" panose="02020603050405020304" pitchFamily="18" charset="0"/>
              </a:rPr>
              <a:t> </a:t>
            </a:r>
            <a:r>
              <a:rPr lang="en-US" sz="2400" b="1" kern="0" dirty="0">
                <a:latin typeface="Times New Roman" panose="02020603050405020304" pitchFamily="18" charset="0"/>
                <a:ea typeface="Times New Roman" panose="02020603050405020304" pitchFamily="18" charset="0"/>
              </a:rPr>
              <a:t>of</a:t>
            </a:r>
            <a:r>
              <a:rPr lang="en-US" sz="2400" b="1" kern="0" spc="-20" dirty="0">
                <a:latin typeface="Times New Roman" panose="02020603050405020304" pitchFamily="18" charset="0"/>
                <a:ea typeface="Times New Roman" panose="02020603050405020304" pitchFamily="18" charset="0"/>
              </a:rPr>
              <a:t> </a:t>
            </a:r>
            <a:r>
              <a:rPr lang="en-US" sz="2400" b="1" kern="0" dirty="0">
                <a:latin typeface="Times New Roman" panose="02020603050405020304" pitchFamily="18" charset="0"/>
                <a:ea typeface="Times New Roman" panose="02020603050405020304" pitchFamily="18" charset="0"/>
              </a:rPr>
              <a:t>big </a:t>
            </a:r>
            <a:r>
              <a:rPr lang="en-US" sz="2400" b="1" kern="0" dirty="0" smtClean="0">
                <a:latin typeface="Times New Roman" panose="02020603050405020304" pitchFamily="18" charset="0"/>
                <a:ea typeface="Times New Roman" panose="02020603050405020304" pitchFamily="18" charset="0"/>
              </a:rPr>
              <a:t>data</a:t>
            </a:r>
            <a:endParaRPr lang="en-IN" sz="2400" dirty="0">
              <a:latin typeface="Times New Roman" panose="02020603050405020304" pitchFamily="18" charset="0"/>
              <a:cs typeface="Times New Roman" panose="02020603050405020304" pitchFamily="18" charset="0"/>
            </a:endParaRPr>
          </a:p>
        </p:txBody>
      </p:sp>
      <p:sp>
        <p:nvSpPr>
          <p:cNvPr id="2" name="Footer Placeholder 1"/>
          <p:cNvSpPr>
            <a:spLocks noGrp="1"/>
          </p:cNvSpPr>
          <p:nvPr>
            <p:ph type="ftr" sz="quarter" idx="11"/>
          </p:nvPr>
        </p:nvSpPr>
        <p:spPr>
          <a:xfrm>
            <a:off x="510989" y="6356350"/>
            <a:ext cx="11107270" cy="365125"/>
          </a:xfrm>
        </p:spPr>
        <p:txBody>
          <a:bodyPr/>
          <a:lstStyle/>
          <a:p>
            <a:r>
              <a:rPr lang="en-IN" sz="1600" b="1" dirty="0">
                <a:solidFill>
                  <a:srgbClr val="CC3399"/>
                </a:solidFill>
                <a:latin typeface="Times New Roman" panose="02020603050405020304" pitchFamily="18" charset="0"/>
                <a:cs typeface="Times New Roman" panose="02020603050405020304" pitchFamily="18" charset="0"/>
              </a:rPr>
              <a:t>20PCA107/ Big Data Analytics		II MCA/ III Semester    		      Ms. </a:t>
            </a:r>
            <a:r>
              <a:rPr lang="en-IN" sz="1600" b="1" dirty="0" err="1">
                <a:solidFill>
                  <a:srgbClr val="CC3399"/>
                </a:solidFill>
                <a:latin typeface="Times New Roman" panose="02020603050405020304" pitchFamily="18" charset="0"/>
                <a:cs typeface="Times New Roman" panose="02020603050405020304" pitchFamily="18" charset="0"/>
              </a:rPr>
              <a:t>Dr.A.DEVI</a:t>
            </a:r>
            <a:endParaRPr lang="en-IN" sz="1600" b="1" dirty="0">
              <a:solidFill>
                <a:srgbClr val="CC3399"/>
              </a:solidFill>
              <a:latin typeface="Times New Roman" panose="02020603050405020304" pitchFamily="18" charset="0"/>
              <a:cs typeface="Times New Roman" panose="02020603050405020304" pitchFamily="18" charset="0"/>
            </a:endParaRPr>
          </a:p>
        </p:txBody>
      </p:sp>
      <p:graphicFrame>
        <p:nvGraphicFramePr>
          <p:cNvPr id="10" name="Table 9"/>
          <p:cNvGraphicFramePr>
            <a:graphicFrameLocks noGrp="1"/>
          </p:cNvGraphicFramePr>
          <p:nvPr>
            <p:extLst>
              <p:ext uri="{D42A27DB-BD31-4B8C-83A1-F6EECF244321}">
                <p14:modId xmlns:p14="http://schemas.microsoft.com/office/powerpoint/2010/main" val="4194385659"/>
              </p:ext>
            </p:extLst>
          </p:nvPr>
        </p:nvGraphicFramePr>
        <p:xfrm>
          <a:off x="363071" y="3291069"/>
          <a:ext cx="11255187" cy="3065280"/>
        </p:xfrm>
        <a:graphic>
          <a:graphicData uri="http://schemas.openxmlformats.org/drawingml/2006/table">
            <a:tbl>
              <a:tblPr firstRow="1" bandRow="1">
                <a:tableStyleId>{5940675A-B579-460E-94D1-54222C63F5DA}</a:tableStyleId>
              </a:tblPr>
              <a:tblGrid>
                <a:gridCol w="3163452"/>
                <a:gridCol w="8091735"/>
              </a:tblGrid>
              <a:tr h="51088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sz="1300" b="1" dirty="0" smtClean="0">
                          <a:latin typeface="Times New Roman" panose="02020603050405020304" pitchFamily="18" charset="0"/>
                          <a:cs typeface="Times New Roman" panose="02020603050405020304" pitchFamily="18" charset="0"/>
                        </a:rPr>
                        <a:t>Enterprise Data</a:t>
                      </a:r>
                      <a:endParaRPr lang="en-IN" sz="1300" dirty="0">
                        <a:latin typeface="Times New Roman" panose="02020603050405020304" pitchFamily="18" charset="0"/>
                        <a:cs typeface="Times New Roman" panose="02020603050405020304" pitchFamily="18" charset="0"/>
                      </a:endParaRPr>
                    </a:p>
                  </a:txBody>
                  <a:tcPr/>
                </a:tc>
                <a:tc>
                  <a:txBody>
                    <a:bodyPr/>
                    <a:lstStyle/>
                    <a:p>
                      <a:r>
                        <a:rPr lang="en-IN" sz="1300" dirty="0" smtClean="0">
                          <a:latin typeface="Times New Roman" panose="02020603050405020304" pitchFamily="18" charset="0"/>
                          <a:cs typeface="Times New Roman" panose="02020603050405020304" pitchFamily="18" charset="0"/>
                        </a:rPr>
                        <a:t>Common formats include flat files, emails, Word documents, spreadsheets, presentations, HTML pages/documents, pdf documents, XMLs, legacy formats, </a:t>
                      </a:r>
                      <a:r>
                        <a:rPr lang="en-IN" sz="1300" dirty="0" err="1" smtClean="0">
                          <a:latin typeface="Times New Roman" panose="02020603050405020304" pitchFamily="18" charset="0"/>
                          <a:cs typeface="Times New Roman" panose="02020603050405020304" pitchFamily="18" charset="0"/>
                        </a:rPr>
                        <a:t>etc</a:t>
                      </a:r>
                      <a:endParaRPr lang="en-IN" sz="1300" dirty="0">
                        <a:latin typeface="Times New Roman" panose="02020603050405020304" pitchFamily="18" charset="0"/>
                        <a:cs typeface="Times New Roman" panose="02020603050405020304" pitchFamily="18" charset="0"/>
                      </a:endParaRPr>
                    </a:p>
                  </a:txBody>
                  <a:tcPr/>
                </a:tc>
              </a:tr>
              <a:tr h="51088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sz="1300" b="1" dirty="0" smtClean="0">
                          <a:latin typeface="Times New Roman" panose="02020603050405020304" pitchFamily="18" charset="0"/>
                          <a:cs typeface="Times New Roman" panose="02020603050405020304" pitchFamily="18" charset="0"/>
                        </a:rPr>
                        <a:t>Transactional Data</a:t>
                      </a:r>
                    </a:p>
                    <a:p>
                      <a:endParaRPr lang="en-IN" sz="1300" dirty="0">
                        <a:latin typeface="Times New Roman" panose="02020603050405020304" pitchFamily="18" charset="0"/>
                        <a:cs typeface="Times New Roman" panose="02020603050405020304" pitchFamily="18" charset="0"/>
                      </a:endParaRPr>
                    </a:p>
                  </a:txBody>
                  <a:tcPr/>
                </a:tc>
                <a:tc>
                  <a:txBody>
                    <a:bodyPr/>
                    <a:lstStyle/>
                    <a:p>
                      <a:r>
                        <a:rPr lang="en-US" sz="1300" dirty="0" smtClean="0">
                          <a:latin typeface="Times New Roman" panose="02020603050405020304" pitchFamily="18" charset="0"/>
                          <a:cs typeface="Times New Roman" panose="02020603050405020304" pitchFamily="18" charset="0"/>
                        </a:rPr>
                        <a:t>Web Applications, Mobile Applications, CRM Systems, and many more.</a:t>
                      </a:r>
                      <a:r>
                        <a:rPr lang="en-US" sz="1300" baseline="0" dirty="0" smtClean="0">
                          <a:latin typeface="Times New Roman" panose="02020603050405020304" pitchFamily="18" charset="0"/>
                          <a:cs typeface="Times New Roman" panose="02020603050405020304" pitchFamily="18" charset="0"/>
                        </a:rPr>
                        <a:t> </a:t>
                      </a:r>
                      <a:endParaRPr lang="en-IN" sz="1300" dirty="0">
                        <a:latin typeface="Times New Roman" panose="02020603050405020304" pitchFamily="18" charset="0"/>
                        <a:cs typeface="Times New Roman" panose="02020603050405020304" pitchFamily="18" charset="0"/>
                      </a:endParaRPr>
                    </a:p>
                  </a:txBody>
                  <a:tcPr/>
                </a:tc>
              </a:tr>
              <a:tr h="51088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sz="1300" b="1" dirty="0" smtClean="0">
                          <a:latin typeface="Times New Roman" panose="02020603050405020304" pitchFamily="18" charset="0"/>
                          <a:cs typeface="Times New Roman" panose="02020603050405020304" pitchFamily="18" charset="0"/>
                        </a:rPr>
                        <a:t>Social Media</a:t>
                      </a:r>
                      <a:endParaRPr lang="en-IN" sz="1300" dirty="0">
                        <a:latin typeface="Times New Roman" panose="02020603050405020304" pitchFamily="18" charset="0"/>
                        <a:cs typeface="Times New Roman" panose="02020603050405020304" pitchFamily="18" charset="0"/>
                      </a:endParaRPr>
                    </a:p>
                  </a:txBody>
                  <a:tcPr/>
                </a:tc>
                <a:tc>
                  <a:txBody>
                    <a:bodyPr/>
                    <a:lstStyle/>
                    <a:p>
                      <a:r>
                        <a:rPr lang="en-US" sz="1300" dirty="0" smtClean="0">
                          <a:latin typeface="Times New Roman" panose="02020603050405020304" pitchFamily="18" charset="0"/>
                          <a:cs typeface="Times New Roman" panose="02020603050405020304" pitchFamily="18" charset="0"/>
                        </a:rPr>
                        <a:t>social networks like Twitter, Facebook, etc. The social networks usually involve mostly unstructured data formats which includes text, images, audio, videos, etc. </a:t>
                      </a:r>
                      <a:endParaRPr lang="en-IN" sz="1300" dirty="0">
                        <a:latin typeface="Times New Roman" panose="02020603050405020304" pitchFamily="18" charset="0"/>
                        <a:cs typeface="Times New Roman" panose="02020603050405020304" pitchFamily="18" charset="0"/>
                      </a:endParaRPr>
                    </a:p>
                  </a:txBody>
                  <a:tcPr/>
                </a:tc>
              </a:tr>
              <a:tr h="51088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sz="1300" b="1" dirty="0" smtClean="0">
                          <a:latin typeface="Times New Roman" panose="02020603050405020304" pitchFamily="18" charset="0"/>
                          <a:cs typeface="Times New Roman" panose="02020603050405020304" pitchFamily="18" charset="0"/>
                        </a:rPr>
                        <a:t>Activity Generated</a:t>
                      </a:r>
                    </a:p>
                    <a:p>
                      <a:endParaRPr lang="en-IN" sz="1300" dirty="0">
                        <a:latin typeface="Times New Roman" panose="02020603050405020304" pitchFamily="18" charset="0"/>
                        <a:cs typeface="Times New Roman" panose="02020603050405020304" pitchFamily="18" charset="0"/>
                      </a:endParaRPr>
                    </a:p>
                  </a:txBody>
                  <a:tcPr/>
                </a:tc>
                <a:tc>
                  <a:txBody>
                    <a:bodyPr/>
                    <a:lstStyle/>
                    <a:p>
                      <a:r>
                        <a:rPr lang="en-US" sz="1300" dirty="0" smtClean="0">
                          <a:latin typeface="Times New Roman" panose="02020603050405020304" pitchFamily="18" charset="0"/>
                          <a:cs typeface="Times New Roman" panose="02020603050405020304" pitchFamily="18" charset="0"/>
                        </a:rPr>
                        <a:t>There is a large amount of data, </a:t>
                      </a:r>
                      <a:r>
                        <a:rPr lang="en-US" sz="1300" dirty="0" err="1" smtClean="0">
                          <a:latin typeface="Times New Roman" panose="02020603050405020304" pitchFamily="18" charset="0"/>
                          <a:cs typeface="Times New Roman" panose="02020603050405020304" pitchFamily="18" charset="0"/>
                        </a:rPr>
                        <a:t>hese</a:t>
                      </a:r>
                      <a:r>
                        <a:rPr lang="en-US" sz="1300" dirty="0" smtClean="0">
                          <a:latin typeface="Times New Roman" panose="02020603050405020304" pitchFamily="18" charset="0"/>
                          <a:cs typeface="Times New Roman" panose="02020603050405020304" pitchFamily="18" charset="0"/>
                        </a:rPr>
                        <a:t> include data from medical devices, censor data, surveillance videos, satellites, cell phone towers, industrial machinery, and other data generated mostly by machines.</a:t>
                      </a:r>
                      <a:endParaRPr lang="en-IN" sz="1300" dirty="0">
                        <a:latin typeface="Times New Roman" panose="02020603050405020304" pitchFamily="18" charset="0"/>
                        <a:cs typeface="Times New Roman" panose="02020603050405020304" pitchFamily="18" charset="0"/>
                      </a:endParaRPr>
                    </a:p>
                  </a:txBody>
                  <a:tcPr/>
                </a:tc>
              </a:tr>
              <a:tr h="51088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sz="1300" b="1" dirty="0" smtClean="0">
                          <a:latin typeface="Times New Roman" panose="02020603050405020304" pitchFamily="18" charset="0"/>
                          <a:cs typeface="Times New Roman" panose="02020603050405020304" pitchFamily="18" charset="0"/>
                        </a:rPr>
                        <a:t>Public Data</a:t>
                      </a:r>
                    </a:p>
                    <a:p>
                      <a:endParaRPr lang="en-IN" sz="1300" dirty="0">
                        <a:latin typeface="Times New Roman" panose="02020603050405020304" pitchFamily="18" charset="0"/>
                        <a:cs typeface="Times New Roman" panose="02020603050405020304" pitchFamily="18" charset="0"/>
                      </a:endParaRPr>
                    </a:p>
                  </a:txBody>
                  <a:tcPr/>
                </a:tc>
                <a:tc>
                  <a:txBody>
                    <a:bodyPr/>
                    <a:lstStyle/>
                    <a:p>
                      <a:r>
                        <a:rPr lang="en-US" sz="1300" dirty="0" smtClean="0">
                          <a:latin typeface="Times New Roman" panose="02020603050405020304" pitchFamily="18" charset="0"/>
                          <a:cs typeface="Times New Roman" panose="02020603050405020304" pitchFamily="18" charset="0"/>
                        </a:rPr>
                        <a:t>publicly available like data published by governments, research data published by research institutes, data from weather and meteorological departments, census data, Wikipedia, sample open source data feeds</a:t>
                      </a:r>
                      <a:endParaRPr lang="en-IN" sz="1300" dirty="0">
                        <a:latin typeface="Times New Roman" panose="02020603050405020304" pitchFamily="18" charset="0"/>
                        <a:cs typeface="Times New Roman" panose="02020603050405020304" pitchFamily="18" charset="0"/>
                      </a:endParaRPr>
                    </a:p>
                  </a:txBody>
                  <a:tcPr/>
                </a:tc>
              </a:tr>
              <a:tr h="51088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sz="1300" b="1" dirty="0" smtClean="0">
                          <a:latin typeface="Times New Roman" panose="02020603050405020304" pitchFamily="18" charset="0"/>
                          <a:cs typeface="Times New Roman" panose="02020603050405020304" pitchFamily="18" charset="0"/>
                        </a:rPr>
                        <a:t>Archives</a:t>
                      </a:r>
                    </a:p>
                    <a:p>
                      <a:endParaRPr lang="en-IN" sz="1300" dirty="0">
                        <a:latin typeface="Times New Roman" panose="02020603050405020304" pitchFamily="18" charset="0"/>
                        <a:cs typeface="Times New Roman" panose="02020603050405020304" pitchFamily="18" charset="0"/>
                      </a:endParaRPr>
                    </a:p>
                  </a:txBody>
                  <a:tcPr/>
                </a:tc>
                <a:tc>
                  <a:txBody>
                    <a:bodyPr/>
                    <a:lstStyle/>
                    <a:p>
                      <a:r>
                        <a:rPr lang="en-US" sz="1300" dirty="0" smtClean="0">
                          <a:latin typeface="Times New Roman" panose="02020603050405020304" pitchFamily="18" charset="0"/>
                          <a:cs typeface="Times New Roman" panose="02020603050405020304" pitchFamily="18" charset="0"/>
                        </a:rPr>
                        <a:t>which is either not required anymore or is very rarely required, Its includes scanned documents, scanned copies of agreements, records of ex-employees/completed projects, banking transactions older than the compliance regulations</a:t>
                      </a:r>
                      <a:endParaRPr lang="en-IN" sz="1300" dirty="0">
                        <a:latin typeface="Times New Roman" panose="02020603050405020304" pitchFamily="18" charset="0"/>
                        <a:cs typeface="Times New Roman" panose="02020603050405020304" pitchFamily="18" charset="0"/>
                      </a:endParaRPr>
                    </a:p>
                  </a:txBody>
                  <a:tcPr/>
                </a:tc>
              </a:tr>
            </a:tbl>
          </a:graphicData>
        </a:graphic>
      </p:graphicFrame>
    </p:spTree>
    <p:extLst>
      <p:ext uri="{BB962C8B-B14F-4D97-AF65-F5344CB8AC3E}">
        <p14:creationId xmlns:p14="http://schemas.microsoft.com/office/powerpoint/2010/main" val="220402470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Users\BSc(CT)\Desktop\sns.png"/>
          <p:cNvPicPr/>
          <p:nvPr/>
        </p:nvPicPr>
        <p:blipFill>
          <a:blip r:embed="rId3">
            <a:extLst>
              <a:ext uri="{28A0092B-C50C-407E-A947-70E740481C1C}">
                <a14:useLocalDpi xmlns:a14="http://schemas.microsoft.com/office/drawing/2010/main" val="0"/>
              </a:ext>
            </a:extLst>
          </a:blip>
          <a:srcRect r="-2403" b="87102"/>
          <a:stretch>
            <a:fillRect/>
          </a:stretch>
        </p:blipFill>
        <p:spPr bwMode="auto">
          <a:xfrm>
            <a:off x="363072" y="268082"/>
            <a:ext cx="11470340" cy="1359012"/>
          </a:xfrm>
          <a:prstGeom prst="rect">
            <a:avLst/>
          </a:prstGeom>
          <a:noFill/>
          <a:ln>
            <a:noFill/>
          </a:ln>
        </p:spPr>
      </p:pic>
      <p:sp>
        <p:nvSpPr>
          <p:cNvPr id="5" name="Rectangle 4"/>
          <p:cNvSpPr/>
          <p:nvPr/>
        </p:nvSpPr>
        <p:spPr>
          <a:xfrm>
            <a:off x="510989" y="1627094"/>
            <a:ext cx="11322424" cy="1200329"/>
          </a:xfrm>
          <a:prstGeom prst="rect">
            <a:avLst/>
          </a:prstGeom>
        </p:spPr>
        <p:txBody>
          <a:bodyPr wrap="square">
            <a:spAutoFit/>
          </a:bodyPr>
          <a:lstStyle/>
          <a:p>
            <a:pPr algn="ctr">
              <a:spcAft>
                <a:spcPts val="0"/>
              </a:spcAft>
            </a:pPr>
            <a:r>
              <a:rPr lang="x-none" b="1" dirty="0" smtClean="0">
                <a:effectLst/>
                <a:latin typeface="Times New Roman" panose="02020603050405020304" pitchFamily="18" charset="0"/>
                <a:ea typeface="Times New Roman" panose="02020603050405020304" pitchFamily="18" charset="0"/>
              </a:rPr>
              <a:t>UNIT I : </a:t>
            </a:r>
            <a:r>
              <a:rPr lang="en-IN" b="1" dirty="0" smtClean="0">
                <a:effectLst/>
                <a:latin typeface="Times New Roman" panose="02020603050405020304" pitchFamily="18" charset="0"/>
                <a:ea typeface="Times New Roman" panose="02020603050405020304" pitchFamily="18" charset="0"/>
              </a:rPr>
              <a:t>Introduction to Big Data </a:t>
            </a:r>
            <a:endParaRPr lang="en-IN" sz="1200" b="1" dirty="0" smtClean="0">
              <a:effectLst/>
              <a:latin typeface="Times New Roman" panose="02020603050405020304" pitchFamily="18" charset="0"/>
              <a:ea typeface="Times New Roman" panose="02020603050405020304" pitchFamily="18" charset="0"/>
            </a:endParaRPr>
          </a:p>
          <a:p>
            <a:pPr>
              <a:spcAft>
                <a:spcPts val="0"/>
              </a:spcAft>
              <a:tabLst>
                <a:tab pos="1085850" algn="l"/>
              </a:tabLst>
            </a:pPr>
            <a:r>
              <a:rPr lang="en-US" b="1" dirty="0" smtClean="0">
                <a:effectLst/>
                <a:latin typeface="Times New Roman" panose="02020603050405020304" pitchFamily="18" charset="0"/>
                <a:ea typeface="MS Mincho"/>
              </a:rPr>
              <a:t>SESSION	:	</a:t>
            </a:r>
            <a:r>
              <a:rPr lang="en-US" b="1" dirty="0" smtClean="0">
                <a:solidFill>
                  <a:srgbClr val="FF0000"/>
                </a:solidFill>
                <a:effectLst/>
                <a:latin typeface="Times New Roman" panose="02020603050405020304" pitchFamily="18" charset="0"/>
                <a:ea typeface="MS Mincho"/>
              </a:rPr>
              <a:t>01</a:t>
            </a:r>
            <a:r>
              <a:rPr lang="en-US" b="1" dirty="0" smtClean="0">
                <a:effectLst/>
                <a:latin typeface="Times New Roman" panose="02020603050405020304" pitchFamily="18" charset="0"/>
                <a:ea typeface="MS Mincho"/>
              </a:rPr>
              <a:t>                          				 </a:t>
            </a:r>
            <a:endParaRPr lang="en-IN" dirty="0" smtClean="0">
              <a:effectLst/>
              <a:latin typeface="Times New Roman" panose="02020603050405020304" pitchFamily="18" charset="0"/>
              <a:ea typeface="Times New Roman" panose="02020603050405020304" pitchFamily="18" charset="0"/>
            </a:endParaRPr>
          </a:p>
          <a:p>
            <a:pPr>
              <a:tabLst>
                <a:tab pos="1085850" algn="l"/>
              </a:tabLst>
            </a:pPr>
            <a:r>
              <a:rPr lang="en-US" b="1" dirty="0" smtClean="0">
                <a:effectLst/>
                <a:latin typeface="Times New Roman" panose="02020603050405020304" pitchFamily="18" charset="0"/>
                <a:ea typeface="MS Mincho"/>
              </a:rPr>
              <a:t>TOPIC	: 	</a:t>
            </a:r>
            <a:r>
              <a:rPr lang="en-IN" b="1" dirty="0" smtClean="0">
                <a:latin typeface="Times New Roman" panose="02020603050405020304" pitchFamily="18" charset="0"/>
                <a:ea typeface="Times New Roman" panose="02020603050405020304" pitchFamily="18" charset="0"/>
              </a:rPr>
              <a:t>Introduction </a:t>
            </a:r>
            <a:r>
              <a:rPr lang="en-IN" b="1" dirty="0">
                <a:latin typeface="Times New Roman" panose="02020603050405020304" pitchFamily="18" charset="0"/>
                <a:ea typeface="Times New Roman" panose="02020603050405020304" pitchFamily="18" charset="0"/>
              </a:rPr>
              <a:t>to Big Data </a:t>
            </a:r>
            <a:endParaRPr lang="en-IN" b="1" dirty="0" smtClean="0">
              <a:latin typeface="Times New Roman" panose="02020603050405020304" pitchFamily="18" charset="0"/>
              <a:ea typeface="Times New Roman" panose="02020603050405020304" pitchFamily="18" charset="0"/>
            </a:endParaRPr>
          </a:p>
          <a:p>
            <a:pPr>
              <a:tabLst>
                <a:tab pos="1085850" algn="l"/>
              </a:tabLst>
            </a:pPr>
            <a:r>
              <a:rPr lang="en-US" b="1" dirty="0" smtClean="0">
                <a:solidFill>
                  <a:srgbClr val="CC00FF"/>
                </a:solidFill>
                <a:effectLst/>
                <a:latin typeface="Times New Roman" panose="02020603050405020304" pitchFamily="18" charset="0"/>
                <a:ea typeface="MS Mincho"/>
              </a:rPr>
              <a:t>Industry/Tech:</a:t>
            </a:r>
            <a:r>
              <a:rPr lang="en-US" dirty="0" smtClean="0">
                <a:effectLst/>
                <a:latin typeface="Times New Roman" panose="02020603050405020304" pitchFamily="18" charset="0"/>
                <a:ea typeface="Times New Roman" panose="02020603050405020304" pitchFamily="18" charset="0"/>
              </a:rPr>
              <a:t> </a:t>
            </a:r>
            <a:r>
              <a:rPr lang="en-US" b="1" dirty="0" smtClean="0">
                <a:solidFill>
                  <a:srgbClr val="CC00FF"/>
                </a:solidFill>
                <a:effectLst/>
                <a:latin typeface="Times New Roman" panose="02020603050405020304" pitchFamily="18" charset="0"/>
                <a:ea typeface="MS Mincho"/>
              </a:rPr>
              <a:t>Analog Devices, Database Registers</a:t>
            </a:r>
            <a:endParaRPr lang="en-IN" dirty="0">
              <a:effectLst/>
              <a:latin typeface="Times New Roman" panose="02020603050405020304" pitchFamily="18" charset="0"/>
              <a:ea typeface="Times New Roman" panose="02020603050405020304" pitchFamily="18" charset="0"/>
            </a:endParaRPr>
          </a:p>
        </p:txBody>
      </p:sp>
      <p:cxnSp>
        <p:nvCxnSpPr>
          <p:cNvPr id="7" name="Straight Connector 6"/>
          <p:cNvCxnSpPr/>
          <p:nvPr/>
        </p:nvCxnSpPr>
        <p:spPr>
          <a:xfrm flipV="1">
            <a:off x="0" y="1912905"/>
            <a:ext cx="12192000" cy="1344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flipV="1">
            <a:off x="0" y="2491741"/>
            <a:ext cx="12192000" cy="1344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 name="Footer Placeholder 1"/>
          <p:cNvSpPr>
            <a:spLocks noGrp="1"/>
          </p:cNvSpPr>
          <p:nvPr>
            <p:ph type="ftr" sz="quarter" idx="11"/>
          </p:nvPr>
        </p:nvSpPr>
        <p:spPr>
          <a:xfrm>
            <a:off x="510989" y="6356350"/>
            <a:ext cx="11107270" cy="365125"/>
          </a:xfrm>
        </p:spPr>
        <p:txBody>
          <a:bodyPr/>
          <a:lstStyle/>
          <a:p>
            <a:r>
              <a:rPr lang="en-IN" sz="1800" b="1" dirty="0" smtClean="0">
                <a:solidFill>
                  <a:srgbClr val="00B0F0"/>
                </a:solidFill>
                <a:latin typeface="Times New Roman" panose="02020603050405020304" pitchFamily="18" charset="0"/>
                <a:cs typeface="Times New Roman" panose="02020603050405020304" pitchFamily="18" charset="0"/>
              </a:rPr>
              <a:t>20PCA107/ Big Data Analytics		II MCA/ III Semester    		      Ms. </a:t>
            </a:r>
            <a:r>
              <a:rPr lang="en-IN" sz="1800" b="1" dirty="0" err="1" smtClean="0">
                <a:solidFill>
                  <a:srgbClr val="00B0F0"/>
                </a:solidFill>
                <a:latin typeface="Times New Roman" panose="02020603050405020304" pitchFamily="18" charset="0"/>
                <a:cs typeface="Times New Roman" panose="02020603050405020304" pitchFamily="18" charset="0"/>
              </a:rPr>
              <a:t>Dr.A.DEVI</a:t>
            </a:r>
            <a:endParaRPr lang="en-IN" sz="1800" b="1" dirty="0">
              <a:solidFill>
                <a:srgbClr val="00B0F0"/>
              </a:solidFill>
              <a:latin typeface="Times New Roman" panose="02020603050405020304" pitchFamily="18" charset="0"/>
              <a:cs typeface="Times New Roman" panose="02020603050405020304" pitchFamily="18" charset="0"/>
            </a:endParaRPr>
          </a:p>
        </p:txBody>
      </p:sp>
      <p:sp>
        <p:nvSpPr>
          <p:cNvPr id="6" name="Rectangle 5"/>
          <p:cNvSpPr/>
          <p:nvPr/>
        </p:nvSpPr>
        <p:spPr>
          <a:xfrm>
            <a:off x="658906" y="2986105"/>
            <a:ext cx="4020670" cy="523220"/>
          </a:xfrm>
          <a:prstGeom prst="rect">
            <a:avLst/>
          </a:prstGeom>
        </p:spPr>
        <p:txBody>
          <a:bodyPr wrap="square">
            <a:spAutoFit/>
          </a:bodyPr>
          <a:lstStyle/>
          <a:p>
            <a:pPr marL="635000">
              <a:spcBef>
                <a:spcPts val="945"/>
              </a:spcBef>
              <a:spcAft>
                <a:spcPts val="0"/>
              </a:spcAft>
            </a:pPr>
            <a:r>
              <a:rPr lang="en-US" sz="2800" b="1" kern="0" dirty="0">
                <a:latin typeface="Times New Roman" panose="02020603050405020304" pitchFamily="18" charset="0"/>
                <a:ea typeface="Times New Roman" panose="02020603050405020304" pitchFamily="18" charset="0"/>
              </a:rPr>
              <a:t>Sources</a:t>
            </a:r>
            <a:r>
              <a:rPr lang="en-US" sz="2800" b="1" kern="0" spc="-15" dirty="0">
                <a:latin typeface="Times New Roman" panose="02020603050405020304" pitchFamily="18" charset="0"/>
                <a:ea typeface="Times New Roman" panose="02020603050405020304" pitchFamily="18" charset="0"/>
              </a:rPr>
              <a:t> </a:t>
            </a:r>
            <a:r>
              <a:rPr lang="en-US" sz="2800" b="1" kern="0" dirty="0">
                <a:latin typeface="Times New Roman" panose="02020603050405020304" pitchFamily="18" charset="0"/>
                <a:ea typeface="Times New Roman" panose="02020603050405020304" pitchFamily="18" charset="0"/>
              </a:rPr>
              <a:t>of</a:t>
            </a:r>
            <a:r>
              <a:rPr lang="en-US" sz="2800" b="1" kern="0" spc="-20" dirty="0">
                <a:latin typeface="Times New Roman" panose="02020603050405020304" pitchFamily="18" charset="0"/>
                <a:ea typeface="Times New Roman" panose="02020603050405020304" pitchFamily="18" charset="0"/>
              </a:rPr>
              <a:t> </a:t>
            </a:r>
            <a:r>
              <a:rPr lang="en-US" sz="2800" b="1" kern="0" dirty="0">
                <a:latin typeface="Times New Roman" panose="02020603050405020304" pitchFamily="18" charset="0"/>
                <a:ea typeface="Times New Roman" panose="02020603050405020304" pitchFamily="18" charset="0"/>
              </a:rPr>
              <a:t>big data</a:t>
            </a:r>
            <a:endParaRPr lang="en-IN" sz="2800" b="1" kern="0" dirty="0">
              <a:effectLst/>
              <a:latin typeface="Times New Roman" panose="02020603050405020304" pitchFamily="18" charset="0"/>
              <a:ea typeface="Times New Roman" panose="02020603050405020304" pitchFamily="18" charset="0"/>
            </a:endParaRPr>
          </a:p>
        </p:txBody>
      </p:sp>
      <p:pic>
        <p:nvPicPr>
          <p:cNvPr id="9" name="image2.jpeg"/>
          <p:cNvPicPr/>
          <p:nvPr/>
        </p:nvPicPr>
        <p:blipFill>
          <a:blip r:embed="rId4" cstate="print"/>
          <a:stretch>
            <a:fillRect/>
          </a:stretch>
        </p:blipFill>
        <p:spPr>
          <a:xfrm>
            <a:off x="658906" y="3509325"/>
            <a:ext cx="10529047" cy="2524790"/>
          </a:xfrm>
          <a:prstGeom prst="rect">
            <a:avLst/>
          </a:prstGeom>
        </p:spPr>
      </p:pic>
    </p:spTree>
    <p:extLst>
      <p:ext uri="{BB962C8B-B14F-4D97-AF65-F5344CB8AC3E}">
        <p14:creationId xmlns:p14="http://schemas.microsoft.com/office/powerpoint/2010/main" val="87236776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Users\BSc(CT)\Desktop\sns.png"/>
          <p:cNvPicPr/>
          <p:nvPr/>
        </p:nvPicPr>
        <p:blipFill>
          <a:blip r:embed="rId3">
            <a:extLst>
              <a:ext uri="{28A0092B-C50C-407E-A947-70E740481C1C}">
                <a14:useLocalDpi xmlns:a14="http://schemas.microsoft.com/office/drawing/2010/main" val="0"/>
              </a:ext>
            </a:extLst>
          </a:blip>
          <a:srcRect r="-2403" b="87102"/>
          <a:stretch>
            <a:fillRect/>
          </a:stretch>
        </p:blipFill>
        <p:spPr bwMode="auto">
          <a:xfrm>
            <a:off x="363072" y="268082"/>
            <a:ext cx="11470340" cy="1359012"/>
          </a:xfrm>
          <a:prstGeom prst="rect">
            <a:avLst/>
          </a:prstGeom>
          <a:noFill/>
          <a:ln>
            <a:noFill/>
          </a:ln>
        </p:spPr>
      </p:pic>
      <p:sp>
        <p:nvSpPr>
          <p:cNvPr id="5" name="Rectangle 4"/>
          <p:cNvSpPr/>
          <p:nvPr/>
        </p:nvSpPr>
        <p:spPr>
          <a:xfrm>
            <a:off x="510989" y="1627094"/>
            <a:ext cx="11322424" cy="1200329"/>
          </a:xfrm>
          <a:prstGeom prst="rect">
            <a:avLst/>
          </a:prstGeom>
        </p:spPr>
        <p:txBody>
          <a:bodyPr wrap="square">
            <a:spAutoFit/>
          </a:bodyPr>
          <a:lstStyle/>
          <a:p>
            <a:pPr algn="ctr">
              <a:spcAft>
                <a:spcPts val="0"/>
              </a:spcAft>
            </a:pPr>
            <a:r>
              <a:rPr lang="x-none" b="1" dirty="0" smtClean="0">
                <a:effectLst/>
                <a:latin typeface="Times New Roman" panose="02020603050405020304" pitchFamily="18" charset="0"/>
                <a:ea typeface="Times New Roman" panose="02020603050405020304" pitchFamily="18" charset="0"/>
              </a:rPr>
              <a:t>UNIT I : </a:t>
            </a:r>
            <a:r>
              <a:rPr lang="en-US" b="1" dirty="0" smtClean="0">
                <a:effectLst/>
                <a:latin typeface="Times New Roman" panose="02020603050405020304" pitchFamily="18" charset="0"/>
                <a:ea typeface="Times New Roman" panose="02020603050405020304" pitchFamily="18" charset="0"/>
              </a:rPr>
              <a:t>Sources of Big Data</a:t>
            </a:r>
            <a:r>
              <a:rPr lang="en-IN" b="1" dirty="0" smtClean="0">
                <a:effectLst/>
                <a:latin typeface="Times New Roman" panose="02020603050405020304" pitchFamily="18" charset="0"/>
                <a:ea typeface="Times New Roman" panose="02020603050405020304" pitchFamily="18" charset="0"/>
              </a:rPr>
              <a:t> </a:t>
            </a:r>
            <a:endParaRPr lang="en-IN" sz="1200" b="1" dirty="0" smtClean="0">
              <a:effectLst/>
              <a:latin typeface="Times New Roman" panose="02020603050405020304" pitchFamily="18" charset="0"/>
              <a:ea typeface="Times New Roman" panose="02020603050405020304" pitchFamily="18" charset="0"/>
            </a:endParaRPr>
          </a:p>
          <a:p>
            <a:pPr>
              <a:spcAft>
                <a:spcPts val="0"/>
              </a:spcAft>
              <a:tabLst>
                <a:tab pos="1085850" algn="l"/>
              </a:tabLst>
            </a:pPr>
            <a:r>
              <a:rPr lang="en-US" b="1" dirty="0" smtClean="0">
                <a:effectLst/>
                <a:latin typeface="Times New Roman" panose="02020603050405020304" pitchFamily="18" charset="0"/>
                <a:ea typeface="MS Mincho"/>
              </a:rPr>
              <a:t>SESSION	:	</a:t>
            </a:r>
            <a:r>
              <a:rPr lang="en-US" b="1" dirty="0" smtClean="0">
                <a:solidFill>
                  <a:srgbClr val="FF0000"/>
                </a:solidFill>
                <a:effectLst/>
                <a:latin typeface="Times New Roman" panose="02020603050405020304" pitchFamily="18" charset="0"/>
                <a:ea typeface="MS Mincho"/>
              </a:rPr>
              <a:t>01</a:t>
            </a:r>
            <a:r>
              <a:rPr lang="en-US" b="1" dirty="0" smtClean="0">
                <a:effectLst/>
                <a:latin typeface="Times New Roman" panose="02020603050405020304" pitchFamily="18" charset="0"/>
                <a:ea typeface="MS Mincho"/>
              </a:rPr>
              <a:t>                          				 </a:t>
            </a:r>
            <a:endParaRPr lang="en-IN" dirty="0" smtClean="0">
              <a:effectLst/>
              <a:latin typeface="Times New Roman" panose="02020603050405020304" pitchFamily="18" charset="0"/>
              <a:ea typeface="Times New Roman" panose="02020603050405020304" pitchFamily="18" charset="0"/>
            </a:endParaRPr>
          </a:p>
          <a:p>
            <a:pPr>
              <a:tabLst>
                <a:tab pos="1085850" algn="l"/>
              </a:tabLst>
            </a:pPr>
            <a:r>
              <a:rPr lang="en-US" b="1" dirty="0" smtClean="0">
                <a:effectLst/>
                <a:latin typeface="Times New Roman" panose="02020603050405020304" pitchFamily="18" charset="0"/>
                <a:ea typeface="MS Mincho"/>
              </a:rPr>
              <a:t>TOPIC	: 	</a:t>
            </a:r>
            <a:r>
              <a:rPr lang="en-IN" b="1" dirty="0" smtClean="0">
                <a:latin typeface="Times New Roman" panose="02020603050405020304" pitchFamily="18" charset="0"/>
                <a:ea typeface="Times New Roman" panose="02020603050405020304" pitchFamily="18" charset="0"/>
              </a:rPr>
              <a:t>Sources of Big </a:t>
            </a:r>
            <a:r>
              <a:rPr lang="en-IN" b="1" dirty="0">
                <a:latin typeface="Times New Roman" panose="02020603050405020304" pitchFamily="18" charset="0"/>
                <a:ea typeface="Times New Roman" panose="02020603050405020304" pitchFamily="18" charset="0"/>
              </a:rPr>
              <a:t>Data </a:t>
            </a:r>
            <a:endParaRPr lang="en-IN" b="1" dirty="0" smtClean="0">
              <a:latin typeface="Times New Roman" panose="02020603050405020304" pitchFamily="18" charset="0"/>
              <a:ea typeface="Times New Roman" panose="02020603050405020304" pitchFamily="18" charset="0"/>
            </a:endParaRPr>
          </a:p>
          <a:p>
            <a:pPr>
              <a:tabLst>
                <a:tab pos="1085850" algn="l"/>
              </a:tabLst>
            </a:pPr>
            <a:r>
              <a:rPr lang="en-US" b="1" dirty="0" smtClean="0">
                <a:solidFill>
                  <a:srgbClr val="CC00FF"/>
                </a:solidFill>
                <a:effectLst/>
                <a:latin typeface="Times New Roman" panose="02020603050405020304" pitchFamily="18" charset="0"/>
                <a:ea typeface="MS Mincho"/>
              </a:rPr>
              <a:t>Industry/Tech:</a:t>
            </a:r>
            <a:r>
              <a:rPr lang="en-US" dirty="0" smtClean="0">
                <a:effectLst/>
                <a:latin typeface="Times New Roman" panose="02020603050405020304" pitchFamily="18" charset="0"/>
                <a:ea typeface="Times New Roman" panose="02020603050405020304" pitchFamily="18" charset="0"/>
              </a:rPr>
              <a:t> </a:t>
            </a:r>
            <a:r>
              <a:rPr lang="en-US" b="1" dirty="0" smtClean="0">
                <a:solidFill>
                  <a:srgbClr val="CC00FF"/>
                </a:solidFill>
                <a:effectLst/>
                <a:latin typeface="Times New Roman" panose="02020603050405020304" pitchFamily="18" charset="0"/>
                <a:ea typeface="MS Mincho"/>
              </a:rPr>
              <a:t>Analog Devices, Database Registers</a:t>
            </a:r>
            <a:endParaRPr lang="en-IN" dirty="0">
              <a:effectLst/>
              <a:latin typeface="Times New Roman" panose="02020603050405020304" pitchFamily="18" charset="0"/>
              <a:ea typeface="Times New Roman" panose="02020603050405020304" pitchFamily="18" charset="0"/>
            </a:endParaRPr>
          </a:p>
        </p:txBody>
      </p:sp>
      <p:cxnSp>
        <p:nvCxnSpPr>
          <p:cNvPr id="7" name="Straight Connector 6"/>
          <p:cNvCxnSpPr/>
          <p:nvPr/>
        </p:nvCxnSpPr>
        <p:spPr>
          <a:xfrm flipV="1">
            <a:off x="0" y="1912905"/>
            <a:ext cx="12192000" cy="1344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flipV="1">
            <a:off x="0" y="2491741"/>
            <a:ext cx="12192000" cy="1344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 name="Rectangle 8"/>
          <p:cNvSpPr/>
          <p:nvPr/>
        </p:nvSpPr>
        <p:spPr>
          <a:xfrm>
            <a:off x="363071" y="2505188"/>
            <a:ext cx="5239869" cy="579967"/>
          </a:xfrm>
          <a:prstGeom prst="rect">
            <a:avLst/>
          </a:prstGeom>
        </p:spPr>
        <p:txBody>
          <a:bodyPr wrap="square">
            <a:spAutoFit/>
          </a:bodyPr>
          <a:lstStyle/>
          <a:p>
            <a:pPr>
              <a:lnSpc>
                <a:spcPct val="150000"/>
              </a:lnSpc>
            </a:pPr>
            <a:r>
              <a:rPr lang="en-US" b="1" dirty="0" smtClean="0">
                <a:solidFill>
                  <a:srgbClr val="00B050"/>
                </a:solidFill>
                <a:effectLst/>
                <a:latin typeface="Times New Roman" panose="02020603050405020304" pitchFamily="18" charset="0"/>
                <a:ea typeface="MS Mincho"/>
                <a:cs typeface="Times New Roman" panose="02020603050405020304" pitchFamily="18" charset="0"/>
              </a:rPr>
              <a:t>Problem statement: </a:t>
            </a:r>
            <a:r>
              <a:rPr lang="en-US" sz="2400" b="1" kern="0" dirty="0">
                <a:latin typeface="Times New Roman" panose="02020603050405020304" pitchFamily="18" charset="0"/>
                <a:ea typeface="Times New Roman" panose="02020603050405020304" pitchFamily="18" charset="0"/>
              </a:rPr>
              <a:t>Sources</a:t>
            </a:r>
            <a:r>
              <a:rPr lang="en-US" sz="2400" b="1" kern="0" spc="-15" dirty="0">
                <a:latin typeface="Times New Roman" panose="02020603050405020304" pitchFamily="18" charset="0"/>
                <a:ea typeface="Times New Roman" panose="02020603050405020304" pitchFamily="18" charset="0"/>
              </a:rPr>
              <a:t> </a:t>
            </a:r>
            <a:r>
              <a:rPr lang="en-US" sz="2400" b="1" kern="0" dirty="0">
                <a:latin typeface="Times New Roman" panose="02020603050405020304" pitchFamily="18" charset="0"/>
                <a:ea typeface="Times New Roman" panose="02020603050405020304" pitchFamily="18" charset="0"/>
              </a:rPr>
              <a:t>of</a:t>
            </a:r>
            <a:r>
              <a:rPr lang="en-US" sz="2400" b="1" kern="0" spc="-20" dirty="0">
                <a:latin typeface="Times New Roman" panose="02020603050405020304" pitchFamily="18" charset="0"/>
                <a:ea typeface="Times New Roman" panose="02020603050405020304" pitchFamily="18" charset="0"/>
              </a:rPr>
              <a:t> </a:t>
            </a:r>
            <a:r>
              <a:rPr lang="en-US" sz="2400" b="1" kern="0" dirty="0">
                <a:latin typeface="Times New Roman" panose="02020603050405020304" pitchFamily="18" charset="0"/>
                <a:ea typeface="Times New Roman" panose="02020603050405020304" pitchFamily="18" charset="0"/>
              </a:rPr>
              <a:t>big </a:t>
            </a:r>
            <a:r>
              <a:rPr lang="en-US" sz="2400" b="1" kern="0" dirty="0" smtClean="0">
                <a:latin typeface="Times New Roman" panose="02020603050405020304" pitchFamily="18" charset="0"/>
                <a:ea typeface="Times New Roman" panose="02020603050405020304" pitchFamily="18" charset="0"/>
              </a:rPr>
              <a:t>data</a:t>
            </a:r>
            <a:endParaRPr lang="en-IN" sz="2400" dirty="0">
              <a:latin typeface="Times New Roman" panose="02020603050405020304" pitchFamily="18" charset="0"/>
              <a:cs typeface="Times New Roman" panose="02020603050405020304" pitchFamily="18" charset="0"/>
            </a:endParaRPr>
          </a:p>
        </p:txBody>
      </p:sp>
      <p:sp>
        <p:nvSpPr>
          <p:cNvPr id="2" name="Footer Placeholder 1"/>
          <p:cNvSpPr>
            <a:spLocks noGrp="1"/>
          </p:cNvSpPr>
          <p:nvPr>
            <p:ph type="ftr" sz="quarter" idx="11"/>
          </p:nvPr>
        </p:nvSpPr>
        <p:spPr>
          <a:xfrm>
            <a:off x="510989" y="6356350"/>
            <a:ext cx="11107270" cy="365125"/>
          </a:xfrm>
        </p:spPr>
        <p:txBody>
          <a:bodyPr/>
          <a:lstStyle/>
          <a:p>
            <a:r>
              <a:rPr lang="en-IN" sz="1600" b="1" dirty="0">
                <a:solidFill>
                  <a:srgbClr val="CC3399"/>
                </a:solidFill>
                <a:latin typeface="Times New Roman" panose="02020603050405020304" pitchFamily="18" charset="0"/>
                <a:cs typeface="Times New Roman" panose="02020603050405020304" pitchFamily="18" charset="0"/>
              </a:rPr>
              <a:t>20PCA107/ Big Data Analytics		II MCA/ III Semester    		      Ms. </a:t>
            </a:r>
            <a:r>
              <a:rPr lang="en-IN" sz="1600" b="1" dirty="0" err="1">
                <a:solidFill>
                  <a:srgbClr val="CC3399"/>
                </a:solidFill>
                <a:latin typeface="Times New Roman" panose="02020603050405020304" pitchFamily="18" charset="0"/>
                <a:cs typeface="Times New Roman" panose="02020603050405020304" pitchFamily="18" charset="0"/>
              </a:rPr>
              <a:t>Dr.A.DEVI</a:t>
            </a:r>
            <a:endParaRPr lang="en-IN" sz="1600" b="1" dirty="0">
              <a:solidFill>
                <a:srgbClr val="CC3399"/>
              </a:solidFill>
              <a:latin typeface="Times New Roman" panose="02020603050405020304" pitchFamily="18" charset="0"/>
              <a:cs typeface="Times New Roman" panose="02020603050405020304" pitchFamily="18" charset="0"/>
            </a:endParaRPr>
          </a:p>
        </p:txBody>
      </p:sp>
      <p:graphicFrame>
        <p:nvGraphicFramePr>
          <p:cNvPr id="10" name="Table 9"/>
          <p:cNvGraphicFramePr>
            <a:graphicFrameLocks noGrp="1"/>
          </p:cNvGraphicFramePr>
          <p:nvPr>
            <p:extLst>
              <p:ext uri="{D42A27DB-BD31-4B8C-83A1-F6EECF244321}">
                <p14:modId xmlns:p14="http://schemas.microsoft.com/office/powerpoint/2010/main" val="3248003462"/>
              </p:ext>
            </p:extLst>
          </p:nvPr>
        </p:nvGraphicFramePr>
        <p:xfrm>
          <a:off x="363071" y="3098602"/>
          <a:ext cx="11255187" cy="4068008"/>
        </p:xfrm>
        <a:graphic>
          <a:graphicData uri="http://schemas.openxmlformats.org/drawingml/2006/table">
            <a:tbl>
              <a:tblPr firstRow="1" bandRow="1">
                <a:tableStyleId>{5940675A-B579-460E-94D1-54222C63F5DA}</a:tableStyleId>
              </a:tblPr>
              <a:tblGrid>
                <a:gridCol w="2380129"/>
                <a:gridCol w="8875058"/>
              </a:tblGrid>
              <a:tr h="51088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kern="1200" dirty="0" smtClean="0">
                          <a:solidFill>
                            <a:schemeClr val="tx1"/>
                          </a:solidFill>
                          <a:effectLst/>
                          <a:latin typeface="Times New Roman" panose="02020603050405020304" pitchFamily="18" charset="0"/>
                          <a:ea typeface="+mn-ea"/>
                          <a:cs typeface="Times New Roman" panose="02020603050405020304" pitchFamily="18" charset="0"/>
                        </a:rPr>
                        <a:t>Media as a big data source</a:t>
                      </a:r>
                      <a:endParaRPr lang="en-IN" sz="1600" b="1" kern="1200" dirty="0" smtClean="0">
                        <a:solidFill>
                          <a:schemeClr val="tx1"/>
                        </a:solidFill>
                        <a:effectLst/>
                        <a:latin typeface="Times New Roman" panose="02020603050405020304" pitchFamily="18" charset="0"/>
                        <a:ea typeface="+mn-ea"/>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IN" sz="1200" dirty="0">
                        <a:latin typeface="Times New Roman" panose="02020603050405020304" pitchFamily="18" charset="0"/>
                        <a:cs typeface="Times New Roman" panose="02020603050405020304" pitchFamily="18" charset="0"/>
                      </a:endParaRPr>
                    </a:p>
                  </a:txBody>
                  <a:tcPr/>
                </a:tc>
                <a:tc>
                  <a:txBody>
                    <a:bodyPr/>
                    <a:lstStyle/>
                    <a:p>
                      <a:r>
                        <a:rPr lang="en-US" sz="1600" kern="1200" dirty="0" smtClean="0">
                          <a:solidFill>
                            <a:schemeClr val="tx1"/>
                          </a:solidFill>
                          <a:effectLst/>
                          <a:latin typeface="Times New Roman" panose="02020603050405020304" pitchFamily="18" charset="0"/>
                          <a:ea typeface="+mn-ea"/>
                          <a:cs typeface="Times New Roman" panose="02020603050405020304" pitchFamily="18" charset="0"/>
                        </a:rPr>
                        <a:t>Media includes social media and interactive platforms, like Google, Facebook, Twitter, YouTube, Instagram, as well as generic media like images, videos, audios, and podcasts that provide quantitative and qualitative insights on every aspect of user interaction.</a:t>
                      </a:r>
                      <a:endParaRPr lang="en-IN" sz="1200" dirty="0">
                        <a:latin typeface="Times New Roman" panose="02020603050405020304" pitchFamily="18" charset="0"/>
                        <a:cs typeface="Times New Roman" panose="02020603050405020304" pitchFamily="18" charset="0"/>
                      </a:endParaRPr>
                    </a:p>
                  </a:txBody>
                  <a:tcPr/>
                </a:tc>
              </a:tr>
              <a:tr h="59328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kern="1200" dirty="0" smtClean="0">
                          <a:solidFill>
                            <a:schemeClr val="tx1"/>
                          </a:solidFill>
                          <a:effectLst/>
                          <a:latin typeface="Times New Roman" panose="02020603050405020304" pitchFamily="18" charset="0"/>
                          <a:ea typeface="+mn-ea"/>
                          <a:cs typeface="Times New Roman" panose="02020603050405020304" pitchFamily="18" charset="0"/>
                        </a:rPr>
                        <a:t>Cloud as a big data source</a:t>
                      </a:r>
                      <a:endParaRPr lang="en-IN" sz="1200" dirty="0">
                        <a:latin typeface="Times New Roman" panose="02020603050405020304" pitchFamily="18" charset="0"/>
                        <a:cs typeface="Times New Roman" panose="02020603050405020304" pitchFamily="18" charset="0"/>
                      </a:endParaRPr>
                    </a:p>
                  </a:txBody>
                  <a:tcPr/>
                </a:tc>
                <a:tc>
                  <a:txBody>
                    <a:bodyPr/>
                    <a:lstStyle/>
                    <a:p>
                      <a:r>
                        <a:rPr lang="en-US" sz="1600" kern="1200" dirty="0" smtClean="0">
                          <a:solidFill>
                            <a:schemeClr val="tx1"/>
                          </a:solidFill>
                          <a:effectLst/>
                          <a:latin typeface="Times New Roman" panose="02020603050405020304" pitchFamily="18" charset="0"/>
                          <a:ea typeface="+mn-ea"/>
                          <a:cs typeface="Times New Roman" panose="02020603050405020304" pitchFamily="18" charset="0"/>
                        </a:rPr>
                        <a:t>Cloud storage accommodates structured and unstructured data and provides business with real-time information and on-demand insights.</a:t>
                      </a:r>
                      <a:endParaRPr lang="en-IN" sz="1200" dirty="0">
                        <a:latin typeface="Times New Roman" panose="02020603050405020304" pitchFamily="18" charset="0"/>
                        <a:cs typeface="Times New Roman" panose="02020603050405020304" pitchFamily="18" charset="0"/>
                      </a:endParaRPr>
                    </a:p>
                  </a:txBody>
                  <a:tcPr/>
                </a:tc>
              </a:tr>
              <a:tr h="51088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kern="1200" dirty="0" smtClean="0">
                          <a:solidFill>
                            <a:schemeClr val="tx1"/>
                          </a:solidFill>
                          <a:effectLst/>
                          <a:latin typeface="Times New Roman" panose="02020603050405020304" pitchFamily="18" charset="0"/>
                          <a:ea typeface="+mn-ea"/>
                          <a:cs typeface="Times New Roman" panose="02020603050405020304" pitchFamily="18" charset="0"/>
                        </a:rPr>
                        <a:t>The web as a big data source</a:t>
                      </a:r>
                      <a:endParaRPr lang="en-IN" sz="1200" dirty="0">
                        <a:latin typeface="Times New Roman" panose="02020603050405020304" pitchFamily="18" charset="0"/>
                        <a:cs typeface="Times New Roman" panose="02020603050405020304" pitchFamily="18" charset="0"/>
                      </a:endParaRPr>
                    </a:p>
                  </a:txBody>
                  <a:tcPr/>
                </a:tc>
                <a:tc>
                  <a:txBody>
                    <a:bodyPr/>
                    <a:lstStyle/>
                    <a:p>
                      <a:r>
                        <a:rPr lang="en-US" sz="1600" kern="1200" dirty="0" smtClean="0">
                          <a:solidFill>
                            <a:schemeClr val="tx1"/>
                          </a:solidFill>
                          <a:effectLst/>
                          <a:latin typeface="Times New Roman" panose="02020603050405020304" pitchFamily="18" charset="0"/>
                          <a:ea typeface="+mn-ea"/>
                          <a:cs typeface="Times New Roman" panose="02020603050405020304" pitchFamily="18" charset="0"/>
                        </a:rPr>
                        <a:t>Data on the Web or ‘Internet’ is commonly available to individuals and companies alike</a:t>
                      </a:r>
                      <a:endParaRPr lang="en-IN" sz="1200" dirty="0">
                        <a:latin typeface="Times New Roman" panose="02020603050405020304" pitchFamily="18" charset="0"/>
                        <a:cs typeface="Times New Roman" panose="02020603050405020304" pitchFamily="18" charset="0"/>
                      </a:endParaRPr>
                    </a:p>
                  </a:txBody>
                  <a:tcPr/>
                </a:tc>
              </a:tr>
              <a:tr h="51088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kern="1200" dirty="0" err="1" smtClean="0">
                          <a:solidFill>
                            <a:schemeClr val="tx1"/>
                          </a:solidFill>
                          <a:effectLst/>
                          <a:latin typeface="Times New Roman" panose="02020603050405020304" pitchFamily="18" charset="0"/>
                          <a:ea typeface="+mn-ea"/>
                          <a:cs typeface="Times New Roman" panose="02020603050405020304" pitchFamily="18" charset="0"/>
                        </a:rPr>
                        <a:t>IoT</a:t>
                      </a:r>
                      <a:r>
                        <a:rPr lang="en-US" sz="1600" b="1" kern="1200" dirty="0" smtClean="0">
                          <a:solidFill>
                            <a:schemeClr val="tx1"/>
                          </a:solidFill>
                          <a:effectLst/>
                          <a:latin typeface="Times New Roman" panose="02020603050405020304" pitchFamily="18" charset="0"/>
                          <a:ea typeface="+mn-ea"/>
                          <a:cs typeface="Times New Roman" panose="02020603050405020304" pitchFamily="18" charset="0"/>
                        </a:rPr>
                        <a:t> as a big data source</a:t>
                      </a:r>
                      <a:endParaRPr lang="en-IN" sz="1600" b="1" kern="1200" dirty="0" smtClean="0">
                        <a:solidFill>
                          <a:schemeClr val="tx1"/>
                        </a:solidFill>
                        <a:effectLst/>
                        <a:latin typeface="Times New Roman" panose="02020603050405020304" pitchFamily="18" charset="0"/>
                        <a:ea typeface="+mn-ea"/>
                        <a:cs typeface="Times New Roman" panose="02020603050405020304" pitchFamily="18" charset="0"/>
                      </a:endParaRPr>
                    </a:p>
                    <a:p>
                      <a:endParaRPr lang="en-IN" sz="1200" dirty="0">
                        <a:latin typeface="Times New Roman" panose="02020603050405020304" pitchFamily="18" charset="0"/>
                        <a:cs typeface="Times New Roman" panose="02020603050405020304" pitchFamily="18" charset="0"/>
                      </a:endParaRPr>
                    </a:p>
                  </a:txBody>
                  <a:tcPr/>
                </a:tc>
                <a:tc>
                  <a:txBody>
                    <a:bodyPr/>
                    <a:lstStyle/>
                    <a:p>
                      <a:r>
                        <a:rPr lang="en-US" sz="1600" u="none" kern="1200" dirty="0" err="1" smtClean="0">
                          <a:solidFill>
                            <a:schemeClr val="tx1"/>
                          </a:solidFill>
                          <a:effectLst/>
                          <a:latin typeface="Times New Roman" panose="02020603050405020304" pitchFamily="18" charset="0"/>
                          <a:ea typeface="+mn-ea"/>
                          <a:cs typeface="Times New Roman" panose="02020603050405020304" pitchFamily="18" charset="0"/>
                        </a:rPr>
                        <a:t>IoT</a:t>
                      </a:r>
                      <a:r>
                        <a:rPr lang="en-US" sz="1600" u="none" kern="1200" dirty="0" smtClean="0">
                          <a:solidFill>
                            <a:schemeClr val="tx1"/>
                          </a:solidFill>
                          <a:effectLst/>
                          <a:latin typeface="Times New Roman" panose="02020603050405020304" pitchFamily="18" charset="0"/>
                          <a:ea typeface="+mn-ea"/>
                          <a:cs typeface="Times New Roman" panose="02020603050405020304" pitchFamily="18" charset="0"/>
                        </a:rPr>
                        <a:t> is now gaining momentum</a:t>
                      </a:r>
                      <a:r>
                        <a:rPr lang="en-US" sz="1600" u="none" strike="noStrike"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en-US" sz="1600" kern="1200" dirty="0" smtClean="0">
                          <a:solidFill>
                            <a:schemeClr val="tx1"/>
                          </a:solidFill>
                          <a:effectLst/>
                          <a:latin typeface="Times New Roman" panose="02020603050405020304" pitchFamily="18" charset="0"/>
                          <a:ea typeface="+mn-ea"/>
                          <a:cs typeface="Times New Roman" panose="02020603050405020304" pitchFamily="18" charset="0"/>
                        </a:rPr>
                        <a:t>and includes big data generated, not only from computers and smartphones, but also possibly from every device that can emit data. With </a:t>
                      </a:r>
                      <a:r>
                        <a:rPr lang="en-US" sz="1600" kern="1200" dirty="0" err="1" smtClean="0">
                          <a:solidFill>
                            <a:schemeClr val="tx1"/>
                          </a:solidFill>
                          <a:effectLst/>
                          <a:latin typeface="Times New Roman" panose="02020603050405020304" pitchFamily="18" charset="0"/>
                          <a:ea typeface="+mn-ea"/>
                          <a:cs typeface="Times New Roman" panose="02020603050405020304" pitchFamily="18" charset="0"/>
                        </a:rPr>
                        <a:t>IoT</a:t>
                      </a:r>
                      <a:r>
                        <a:rPr lang="en-US" sz="1600" kern="1200" dirty="0" smtClean="0">
                          <a:solidFill>
                            <a:schemeClr val="tx1"/>
                          </a:solidFill>
                          <a:effectLst/>
                          <a:latin typeface="Times New Roman" panose="02020603050405020304" pitchFamily="18" charset="0"/>
                          <a:ea typeface="+mn-ea"/>
                          <a:cs typeface="Times New Roman" panose="02020603050405020304" pitchFamily="18" charset="0"/>
                        </a:rPr>
                        <a:t>, data can now be sourced from medical devices, vehicular processes, video games, meters, cameras, household appliances, and the like</a:t>
                      </a:r>
                      <a:endParaRPr lang="en-IN" sz="1200" dirty="0">
                        <a:latin typeface="Times New Roman" panose="02020603050405020304" pitchFamily="18" charset="0"/>
                        <a:cs typeface="Times New Roman" panose="02020603050405020304" pitchFamily="18" charset="0"/>
                      </a:endParaRPr>
                    </a:p>
                  </a:txBody>
                  <a:tcPr/>
                </a:tc>
              </a:tr>
              <a:tr h="51088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kern="1200" dirty="0" smtClean="0">
                          <a:solidFill>
                            <a:schemeClr val="tx1"/>
                          </a:solidFill>
                          <a:effectLst/>
                          <a:latin typeface="Times New Roman" panose="02020603050405020304" pitchFamily="18" charset="0"/>
                          <a:ea typeface="+mn-ea"/>
                          <a:cs typeface="Times New Roman" panose="02020603050405020304" pitchFamily="18" charset="0"/>
                        </a:rPr>
                        <a:t>Databases as a big data source</a:t>
                      </a:r>
                      <a:endParaRPr lang="en-IN" sz="1600" b="1" kern="1200" dirty="0" smtClean="0">
                        <a:solidFill>
                          <a:schemeClr val="tx1"/>
                        </a:solidFill>
                        <a:effectLst/>
                        <a:latin typeface="Times New Roman" panose="02020603050405020304" pitchFamily="18" charset="0"/>
                        <a:ea typeface="+mn-ea"/>
                        <a:cs typeface="Times New Roman" panose="02020603050405020304" pitchFamily="18" charset="0"/>
                      </a:endParaRPr>
                    </a:p>
                    <a:p>
                      <a:endParaRPr lang="en-IN" sz="1200" dirty="0">
                        <a:latin typeface="Times New Roman" panose="02020603050405020304" pitchFamily="18" charset="0"/>
                        <a:cs typeface="Times New Roman" panose="02020603050405020304" pitchFamily="18"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tx1"/>
                          </a:solidFill>
                          <a:effectLst/>
                          <a:latin typeface="Times New Roman" panose="02020603050405020304" pitchFamily="18" charset="0"/>
                          <a:ea typeface="+mn-ea"/>
                          <a:cs typeface="Times New Roman" panose="02020603050405020304" pitchFamily="18" charset="0"/>
                        </a:rPr>
                        <a:t>These databases can then provide for the extraction of insights that are used to drive business profits. Popular databases include a variety of data sources, such as MS Access, DB2, Oracle, SQL, and Amazon Simple, among others.</a:t>
                      </a:r>
                      <a:endParaRPr lang="en-IN" sz="1600" kern="1200" dirty="0" smtClean="0">
                        <a:solidFill>
                          <a:schemeClr val="tx1"/>
                        </a:solidFill>
                        <a:effectLst/>
                        <a:latin typeface="Times New Roman" panose="02020603050405020304" pitchFamily="18" charset="0"/>
                        <a:ea typeface="+mn-ea"/>
                        <a:cs typeface="Times New Roman" panose="02020603050405020304" pitchFamily="18" charset="0"/>
                      </a:endParaRPr>
                    </a:p>
                    <a:p>
                      <a:endParaRPr lang="en-IN" sz="1200" dirty="0">
                        <a:latin typeface="Times New Roman" panose="02020603050405020304" pitchFamily="18" charset="0"/>
                        <a:cs typeface="Times New Roman" panose="02020603050405020304" pitchFamily="18" charset="0"/>
                      </a:endParaRPr>
                    </a:p>
                  </a:txBody>
                  <a:tcPr/>
                </a:tc>
              </a:tr>
            </a:tbl>
          </a:graphicData>
        </a:graphic>
      </p:graphicFrame>
    </p:spTree>
    <p:extLst>
      <p:ext uri="{BB962C8B-B14F-4D97-AF65-F5344CB8AC3E}">
        <p14:creationId xmlns:p14="http://schemas.microsoft.com/office/powerpoint/2010/main" val="19083309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Users\BSc(CT)\Desktop\sns.png"/>
          <p:cNvPicPr/>
          <p:nvPr/>
        </p:nvPicPr>
        <p:blipFill>
          <a:blip r:embed="rId3">
            <a:extLst>
              <a:ext uri="{28A0092B-C50C-407E-A947-70E740481C1C}">
                <a14:useLocalDpi xmlns:a14="http://schemas.microsoft.com/office/drawing/2010/main" val="0"/>
              </a:ext>
            </a:extLst>
          </a:blip>
          <a:srcRect r="-2403" b="87102"/>
          <a:stretch>
            <a:fillRect/>
          </a:stretch>
        </p:blipFill>
        <p:spPr bwMode="auto">
          <a:xfrm>
            <a:off x="363072" y="268082"/>
            <a:ext cx="11470340" cy="1359012"/>
          </a:xfrm>
          <a:prstGeom prst="rect">
            <a:avLst/>
          </a:prstGeom>
          <a:noFill/>
          <a:ln>
            <a:noFill/>
          </a:ln>
        </p:spPr>
      </p:pic>
      <p:sp>
        <p:nvSpPr>
          <p:cNvPr id="5" name="Rectangle 4"/>
          <p:cNvSpPr/>
          <p:nvPr/>
        </p:nvSpPr>
        <p:spPr>
          <a:xfrm>
            <a:off x="510989" y="1627094"/>
            <a:ext cx="11322424" cy="1200329"/>
          </a:xfrm>
          <a:prstGeom prst="rect">
            <a:avLst/>
          </a:prstGeom>
        </p:spPr>
        <p:txBody>
          <a:bodyPr wrap="square">
            <a:spAutoFit/>
          </a:bodyPr>
          <a:lstStyle/>
          <a:p>
            <a:pPr algn="ctr">
              <a:spcAft>
                <a:spcPts val="0"/>
              </a:spcAft>
            </a:pPr>
            <a:r>
              <a:rPr lang="x-none" b="1" dirty="0" smtClean="0">
                <a:effectLst/>
                <a:latin typeface="Times New Roman" panose="02020603050405020304" pitchFamily="18" charset="0"/>
                <a:ea typeface="Times New Roman" panose="02020603050405020304" pitchFamily="18" charset="0"/>
              </a:rPr>
              <a:t>UNIT I : </a:t>
            </a:r>
            <a:r>
              <a:rPr lang="en-IN" b="1" dirty="0" smtClean="0">
                <a:effectLst/>
                <a:latin typeface="Times New Roman" panose="02020603050405020304" pitchFamily="18" charset="0"/>
                <a:ea typeface="Times New Roman" panose="02020603050405020304" pitchFamily="18" charset="0"/>
              </a:rPr>
              <a:t>Introduction to Big Data </a:t>
            </a:r>
            <a:endParaRPr lang="en-IN" sz="1200" b="1" dirty="0" smtClean="0">
              <a:effectLst/>
              <a:latin typeface="Times New Roman" panose="02020603050405020304" pitchFamily="18" charset="0"/>
              <a:ea typeface="Times New Roman" panose="02020603050405020304" pitchFamily="18" charset="0"/>
            </a:endParaRPr>
          </a:p>
          <a:p>
            <a:pPr>
              <a:spcAft>
                <a:spcPts val="0"/>
              </a:spcAft>
              <a:tabLst>
                <a:tab pos="1085850" algn="l"/>
              </a:tabLst>
            </a:pPr>
            <a:r>
              <a:rPr lang="en-US" b="1" dirty="0" smtClean="0">
                <a:effectLst/>
                <a:latin typeface="Times New Roman" panose="02020603050405020304" pitchFamily="18" charset="0"/>
                <a:ea typeface="MS Mincho"/>
              </a:rPr>
              <a:t>SESSION	:	</a:t>
            </a:r>
            <a:r>
              <a:rPr lang="en-US" b="1" dirty="0" smtClean="0">
                <a:solidFill>
                  <a:srgbClr val="FF0000"/>
                </a:solidFill>
                <a:effectLst/>
                <a:latin typeface="Times New Roman" panose="02020603050405020304" pitchFamily="18" charset="0"/>
                <a:ea typeface="MS Mincho"/>
              </a:rPr>
              <a:t>01</a:t>
            </a:r>
            <a:r>
              <a:rPr lang="en-US" b="1" dirty="0" smtClean="0">
                <a:effectLst/>
                <a:latin typeface="Times New Roman" panose="02020603050405020304" pitchFamily="18" charset="0"/>
                <a:ea typeface="MS Mincho"/>
              </a:rPr>
              <a:t>                          				 </a:t>
            </a:r>
            <a:endParaRPr lang="en-IN" dirty="0" smtClean="0">
              <a:effectLst/>
              <a:latin typeface="Times New Roman" panose="02020603050405020304" pitchFamily="18" charset="0"/>
              <a:ea typeface="Times New Roman" panose="02020603050405020304" pitchFamily="18" charset="0"/>
            </a:endParaRPr>
          </a:p>
          <a:p>
            <a:pPr>
              <a:tabLst>
                <a:tab pos="1085850" algn="l"/>
              </a:tabLst>
            </a:pPr>
            <a:r>
              <a:rPr lang="en-US" b="1" dirty="0" smtClean="0">
                <a:effectLst/>
                <a:latin typeface="Times New Roman" panose="02020603050405020304" pitchFamily="18" charset="0"/>
                <a:ea typeface="MS Mincho"/>
              </a:rPr>
              <a:t>TOPIC	: 	</a:t>
            </a:r>
            <a:r>
              <a:rPr lang="en-IN" b="1" dirty="0" smtClean="0">
                <a:latin typeface="Times New Roman" panose="02020603050405020304" pitchFamily="18" charset="0"/>
                <a:ea typeface="Times New Roman" panose="02020603050405020304" pitchFamily="18" charset="0"/>
              </a:rPr>
              <a:t>Introduction </a:t>
            </a:r>
            <a:r>
              <a:rPr lang="en-IN" b="1" dirty="0">
                <a:latin typeface="Times New Roman" panose="02020603050405020304" pitchFamily="18" charset="0"/>
                <a:ea typeface="Times New Roman" panose="02020603050405020304" pitchFamily="18" charset="0"/>
              </a:rPr>
              <a:t>to Big Data </a:t>
            </a:r>
            <a:endParaRPr lang="en-IN" b="1" dirty="0" smtClean="0">
              <a:latin typeface="Times New Roman" panose="02020603050405020304" pitchFamily="18" charset="0"/>
              <a:ea typeface="Times New Roman" panose="02020603050405020304" pitchFamily="18" charset="0"/>
            </a:endParaRPr>
          </a:p>
          <a:p>
            <a:pPr>
              <a:tabLst>
                <a:tab pos="1085850" algn="l"/>
              </a:tabLst>
            </a:pPr>
            <a:r>
              <a:rPr lang="en-US" b="1" dirty="0" smtClean="0">
                <a:solidFill>
                  <a:srgbClr val="CC00FF"/>
                </a:solidFill>
                <a:effectLst/>
                <a:latin typeface="Times New Roman" panose="02020603050405020304" pitchFamily="18" charset="0"/>
                <a:ea typeface="MS Mincho"/>
              </a:rPr>
              <a:t>Industry/Tech:</a:t>
            </a:r>
            <a:r>
              <a:rPr lang="en-US" dirty="0" smtClean="0">
                <a:effectLst/>
                <a:latin typeface="Times New Roman" panose="02020603050405020304" pitchFamily="18" charset="0"/>
                <a:ea typeface="Times New Roman" panose="02020603050405020304" pitchFamily="18" charset="0"/>
              </a:rPr>
              <a:t> </a:t>
            </a:r>
            <a:r>
              <a:rPr lang="en-US" b="1" dirty="0" smtClean="0">
                <a:solidFill>
                  <a:srgbClr val="CC00FF"/>
                </a:solidFill>
                <a:effectLst/>
                <a:latin typeface="Times New Roman" panose="02020603050405020304" pitchFamily="18" charset="0"/>
                <a:ea typeface="MS Mincho"/>
              </a:rPr>
              <a:t>Analog Devices, Database Registers</a:t>
            </a:r>
            <a:endParaRPr lang="en-IN" dirty="0">
              <a:effectLst/>
              <a:latin typeface="Times New Roman" panose="02020603050405020304" pitchFamily="18" charset="0"/>
              <a:ea typeface="Times New Roman" panose="02020603050405020304" pitchFamily="18" charset="0"/>
            </a:endParaRPr>
          </a:p>
        </p:txBody>
      </p:sp>
      <p:cxnSp>
        <p:nvCxnSpPr>
          <p:cNvPr id="7" name="Straight Connector 6"/>
          <p:cNvCxnSpPr/>
          <p:nvPr/>
        </p:nvCxnSpPr>
        <p:spPr>
          <a:xfrm flipV="1">
            <a:off x="0" y="1912905"/>
            <a:ext cx="12192000" cy="1344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flipV="1">
            <a:off x="0" y="2491741"/>
            <a:ext cx="12192000" cy="1344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 name="Footer Placeholder 1"/>
          <p:cNvSpPr>
            <a:spLocks noGrp="1"/>
          </p:cNvSpPr>
          <p:nvPr>
            <p:ph type="ftr" sz="quarter" idx="11"/>
          </p:nvPr>
        </p:nvSpPr>
        <p:spPr>
          <a:xfrm>
            <a:off x="510989" y="6356350"/>
            <a:ext cx="11107270" cy="365125"/>
          </a:xfrm>
        </p:spPr>
        <p:txBody>
          <a:bodyPr/>
          <a:lstStyle/>
          <a:p>
            <a:r>
              <a:rPr lang="en-IN" sz="1800" b="1" dirty="0" smtClean="0">
                <a:solidFill>
                  <a:srgbClr val="00B0F0"/>
                </a:solidFill>
                <a:latin typeface="Times New Roman" panose="02020603050405020304" pitchFamily="18" charset="0"/>
                <a:cs typeface="Times New Roman" panose="02020603050405020304" pitchFamily="18" charset="0"/>
              </a:rPr>
              <a:t>20PCA107/ Big Data Analytics		II MCA/ III Semester    		      Ms. </a:t>
            </a:r>
            <a:r>
              <a:rPr lang="en-IN" sz="1800" b="1" dirty="0" err="1" smtClean="0">
                <a:solidFill>
                  <a:srgbClr val="00B0F0"/>
                </a:solidFill>
                <a:latin typeface="Times New Roman" panose="02020603050405020304" pitchFamily="18" charset="0"/>
                <a:cs typeface="Times New Roman" panose="02020603050405020304" pitchFamily="18" charset="0"/>
              </a:rPr>
              <a:t>Dr.A.DEVI</a:t>
            </a:r>
            <a:endParaRPr lang="en-IN" sz="1800" b="1" dirty="0">
              <a:solidFill>
                <a:srgbClr val="00B0F0"/>
              </a:solidFill>
              <a:latin typeface="Times New Roman" panose="02020603050405020304" pitchFamily="18" charset="0"/>
              <a:cs typeface="Times New Roman" panose="02020603050405020304" pitchFamily="18" charset="0"/>
            </a:endParaRPr>
          </a:p>
        </p:txBody>
      </p:sp>
      <p:sp>
        <p:nvSpPr>
          <p:cNvPr id="6" name="Rectangle 5"/>
          <p:cNvSpPr/>
          <p:nvPr/>
        </p:nvSpPr>
        <p:spPr>
          <a:xfrm>
            <a:off x="1312762" y="2847697"/>
            <a:ext cx="4903907" cy="2677656"/>
          </a:xfrm>
          <a:prstGeom prst="rect">
            <a:avLst/>
          </a:prstGeom>
        </p:spPr>
        <p:txBody>
          <a:bodyPr wrap="none">
            <a:spAutoFit/>
          </a:bodyPr>
          <a:lstStyle/>
          <a:p>
            <a:pPr algn="just">
              <a:spcBef>
                <a:spcPts val="5"/>
              </a:spcBef>
            </a:pPr>
            <a:r>
              <a:rPr lang="en-US" sz="2400" b="1" kern="0" dirty="0">
                <a:latin typeface="Times New Roman" panose="02020603050405020304" pitchFamily="18" charset="0"/>
                <a:ea typeface="Times New Roman" panose="02020603050405020304" pitchFamily="18" charset="0"/>
              </a:rPr>
              <a:t>Sources</a:t>
            </a:r>
            <a:r>
              <a:rPr lang="en-US" sz="2400" b="1" kern="0" spc="-15" dirty="0">
                <a:latin typeface="Times New Roman" panose="02020603050405020304" pitchFamily="18" charset="0"/>
                <a:ea typeface="Times New Roman" panose="02020603050405020304" pitchFamily="18" charset="0"/>
              </a:rPr>
              <a:t> </a:t>
            </a:r>
            <a:r>
              <a:rPr lang="en-US" sz="2400" b="1" kern="0" dirty="0">
                <a:latin typeface="Times New Roman" panose="02020603050405020304" pitchFamily="18" charset="0"/>
                <a:ea typeface="Times New Roman" panose="02020603050405020304" pitchFamily="18" charset="0"/>
              </a:rPr>
              <a:t>of</a:t>
            </a:r>
            <a:r>
              <a:rPr lang="en-US" sz="2400" b="1" kern="0" spc="-20" dirty="0">
                <a:latin typeface="Times New Roman" panose="02020603050405020304" pitchFamily="18" charset="0"/>
                <a:ea typeface="Times New Roman" panose="02020603050405020304" pitchFamily="18" charset="0"/>
              </a:rPr>
              <a:t> </a:t>
            </a:r>
            <a:r>
              <a:rPr lang="en-US" sz="2400" b="1" kern="0" dirty="0">
                <a:latin typeface="Times New Roman" panose="02020603050405020304" pitchFamily="18" charset="0"/>
                <a:ea typeface="Times New Roman" panose="02020603050405020304" pitchFamily="18" charset="0"/>
              </a:rPr>
              <a:t>big </a:t>
            </a:r>
            <a:r>
              <a:rPr lang="en-US" sz="2400" b="1" kern="0" dirty="0" smtClean="0">
                <a:latin typeface="Times New Roman" panose="02020603050405020304" pitchFamily="18" charset="0"/>
                <a:ea typeface="Times New Roman" panose="02020603050405020304" pitchFamily="18" charset="0"/>
              </a:rPr>
              <a:t>data:</a:t>
            </a:r>
            <a:endParaRPr lang="en-IN" sz="2400" b="1" kern="0" dirty="0">
              <a:latin typeface="Times New Roman" panose="02020603050405020304" pitchFamily="18" charset="0"/>
              <a:ea typeface="Times New Roman" panose="02020603050405020304" pitchFamily="18" charset="0"/>
            </a:endParaRPr>
          </a:p>
          <a:p>
            <a:pPr marL="977900" indent="-342900" algn="just">
              <a:spcBef>
                <a:spcPts val="5"/>
              </a:spcBef>
              <a:spcAft>
                <a:spcPts val="0"/>
              </a:spcAft>
              <a:buFont typeface="Arial" panose="020B0604020202020204" pitchFamily="34" charset="0"/>
              <a:buChar char="•"/>
            </a:pPr>
            <a:r>
              <a:rPr lang="en-US" sz="2400" dirty="0" smtClean="0">
                <a:latin typeface="Times New Roman" panose="02020603050405020304" pitchFamily="18" charset="0"/>
                <a:ea typeface="Times New Roman" panose="02020603050405020304" pitchFamily="18" charset="0"/>
                <a:cs typeface="Times New Roman" panose="02020603050405020304" pitchFamily="18" charset="0"/>
              </a:rPr>
              <a:t>Media</a:t>
            </a:r>
            <a:r>
              <a:rPr lang="en-US" sz="2400" spc="-10"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as</a:t>
            </a:r>
            <a:r>
              <a:rPr lang="en-US" sz="2400" spc="-5"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a</a:t>
            </a:r>
            <a:r>
              <a:rPr lang="en-US" sz="2400" spc="-5"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big</a:t>
            </a:r>
            <a:r>
              <a:rPr lang="en-US" sz="2400" spc="-5"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data</a:t>
            </a:r>
            <a:r>
              <a:rPr lang="en-US" sz="2400" spc="-5"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ea typeface="Times New Roman" panose="02020603050405020304" pitchFamily="18" charset="0"/>
                <a:cs typeface="Times New Roman" panose="02020603050405020304" pitchFamily="18" charset="0"/>
              </a:rPr>
              <a:t>source</a:t>
            </a:r>
          </a:p>
          <a:p>
            <a:pPr marL="977900" indent="-342900" algn="just">
              <a:spcBef>
                <a:spcPts val="5"/>
              </a:spcBef>
              <a:spcAft>
                <a:spcPts val="0"/>
              </a:spcAft>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Cloud as a big data </a:t>
            </a:r>
            <a:r>
              <a:rPr lang="en-US" sz="2400" dirty="0" smtClean="0">
                <a:latin typeface="Times New Roman" panose="02020603050405020304" pitchFamily="18" charset="0"/>
                <a:cs typeface="Times New Roman" panose="02020603050405020304" pitchFamily="18" charset="0"/>
              </a:rPr>
              <a:t>source</a:t>
            </a:r>
          </a:p>
          <a:p>
            <a:pPr marL="977900" indent="-342900" algn="just">
              <a:spcBef>
                <a:spcPts val="5"/>
              </a:spcBef>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The web as a big data source</a:t>
            </a:r>
            <a:endParaRPr lang="en-IN" sz="2400" dirty="0">
              <a:latin typeface="Times New Roman" panose="02020603050405020304" pitchFamily="18" charset="0"/>
              <a:cs typeface="Times New Roman" panose="02020603050405020304" pitchFamily="18" charset="0"/>
            </a:endParaRPr>
          </a:p>
          <a:p>
            <a:pPr marL="977900" indent="-342900" algn="just">
              <a:spcBef>
                <a:spcPts val="5"/>
              </a:spcBef>
              <a:buFont typeface="Arial" panose="020B0604020202020204" pitchFamily="34" charset="0"/>
              <a:buChar char="•"/>
            </a:pPr>
            <a:r>
              <a:rPr lang="en-US" sz="2400" dirty="0" err="1">
                <a:latin typeface="Times New Roman" panose="02020603050405020304" pitchFamily="18" charset="0"/>
                <a:cs typeface="Times New Roman" panose="02020603050405020304" pitchFamily="18" charset="0"/>
              </a:rPr>
              <a:t>IoT</a:t>
            </a:r>
            <a:r>
              <a:rPr lang="en-US" sz="2400" dirty="0">
                <a:latin typeface="Times New Roman" panose="02020603050405020304" pitchFamily="18" charset="0"/>
                <a:cs typeface="Times New Roman" panose="02020603050405020304" pitchFamily="18" charset="0"/>
              </a:rPr>
              <a:t> as a big data source</a:t>
            </a:r>
            <a:endParaRPr lang="en-IN" sz="2400" dirty="0">
              <a:latin typeface="Times New Roman" panose="02020603050405020304" pitchFamily="18" charset="0"/>
              <a:cs typeface="Times New Roman" panose="02020603050405020304" pitchFamily="18" charset="0"/>
            </a:endParaRPr>
          </a:p>
          <a:p>
            <a:pPr marL="977900" indent="-342900" algn="just">
              <a:spcBef>
                <a:spcPts val="5"/>
              </a:spcBef>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Databases as a big data source</a:t>
            </a:r>
            <a:endParaRPr lang="en-IN" sz="2400" dirty="0">
              <a:latin typeface="Times New Roman" panose="02020603050405020304" pitchFamily="18" charset="0"/>
              <a:cs typeface="Times New Roman" panose="02020603050405020304" pitchFamily="18" charset="0"/>
            </a:endParaRPr>
          </a:p>
          <a:p>
            <a:pPr marL="977900" indent="-342900" algn="just">
              <a:spcBef>
                <a:spcPts val="5"/>
              </a:spcBef>
              <a:spcAft>
                <a:spcPts val="0"/>
              </a:spcAft>
              <a:buFont typeface="Arial" panose="020B0604020202020204" pitchFamily="34" charset="0"/>
              <a:buChar char="•"/>
            </a:pPr>
            <a:endParaRPr lang="en-IN" sz="24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7428373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Users\BSc(CT)\Desktop\sns.png"/>
          <p:cNvPicPr/>
          <p:nvPr/>
        </p:nvPicPr>
        <p:blipFill>
          <a:blip r:embed="rId3">
            <a:extLst>
              <a:ext uri="{28A0092B-C50C-407E-A947-70E740481C1C}">
                <a14:useLocalDpi xmlns:a14="http://schemas.microsoft.com/office/drawing/2010/main" val="0"/>
              </a:ext>
            </a:extLst>
          </a:blip>
          <a:srcRect r="-2403" b="87102"/>
          <a:stretch>
            <a:fillRect/>
          </a:stretch>
        </p:blipFill>
        <p:spPr bwMode="auto">
          <a:xfrm>
            <a:off x="363072" y="268082"/>
            <a:ext cx="11470340" cy="1359012"/>
          </a:xfrm>
          <a:prstGeom prst="rect">
            <a:avLst/>
          </a:prstGeom>
          <a:noFill/>
          <a:ln>
            <a:noFill/>
          </a:ln>
        </p:spPr>
      </p:pic>
      <p:sp>
        <p:nvSpPr>
          <p:cNvPr id="5" name="Rectangle 4"/>
          <p:cNvSpPr/>
          <p:nvPr/>
        </p:nvSpPr>
        <p:spPr>
          <a:xfrm>
            <a:off x="510989" y="1627094"/>
            <a:ext cx="11322424" cy="1200329"/>
          </a:xfrm>
          <a:prstGeom prst="rect">
            <a:avLst/>
          </a:prstGeom>
        </p:spPr>
        <p:txBody>
          <a:bodyPr wrap="square">
            <a:spAutoFit/>
          </a:bodyPr>
          <a:lstStyle/>
          <a:p>
            <a:pPr algn="ctr">
              <a:spcAft>
                <a:spcPts val="0"/>
              </a:spcAft>
            </a:pPr>
            <a:r>
              <a:rPr lang="x-none" b="1" dirty="0" smtClean="0">
                <a:effectLst/>
                <a:latin typeface="Times New Roman" panose="02020603050405020304" pitchFamily="18" charset="0"/>
                <a:ea typeface="Times New Roman" panose="02020603050405020304" pitchFamily="18" charset="0"/>
              </a:rPr>
              <a:t>UNIT I : </a:t>
            </a:r>
            <a:r>
              <a:rPr lang="en-IN" b="1" dirty="0" smtClean="0">
                <a:effectLst/>
                <a:latin typeface="Times New Roman" panose="02020603050405020304" pitchFamily="18" charset="0"/>
                <a:ea typeface="Times New Roman" panose="02020603050405020304" pitchFamily="18" charset="0"/>
              </a:rPr>
              <a:t>Introduction to Big Data </a:t>
            </a:r>
            <a:endParaRPr lang="en-IN" sz="1200" b="1" dirty="0" smtClean="0">
              <a:effectLst/>
              <a:latin typeface="Times New Roman" panose="02020603050405020304" pitchFamily="18" charset="0"/>
              <a:ea typeface="Times New Roman" panose="02020603050405020304" pitchFamily="18" charset="0"/>
            </a:endParaRPr>
          </a:p>
          <a:p>
            <a:pPr>
              <a:spcAft>
                <a:spcPts val="0"/>
              </a:spcAft>
              <a:tabLst>
                <a:tab pos="1085850" algn="l"/>
              </a:tabLst>
            </a:pPr>
            <a:r>
              <a:rPr lang="en-US" b="1" dirty="0" smtClean="0">
                <a:effectLst/>
                <a:latin typeface="Times New Roman" panose="02020603050405020304" pitchFamily="18" charset="0"/>
                <a:ea typeface="MS Mincho"/>
              </a:rPr>
              <a:t>SESSION	:	</a:t>
            </a:r>
            <a:r>
              <a:rPr lang="en-US" b="1" dirty="0" smtClean="0">
                <a:solidFill>
                  <a:srgbClr val="FF0000"/>
                </a:solidFill>
                <a:effectLst/>
                <a:latin typeface="Times New Roman" panose="02020603050405020304" pitchFamily="18" charset="0"/>
                <a:ea typeface="MS Mincho"/>
              </a:rPr>
              <a:t>01</a:t>
            </a:r>
            <a:r>
              <a:rPr lang="en-US" b="1" dirty="0" smtClean="0">
                <a:effectLst/>
                <a:latin typeface="Times New Roman" panose="02020603050405020304" pitchFamily="18" charset="0"/>
                <a:ea typeface="MS Mincho"/>
              </a:rPr>
              <a:t>                          				 </a:t>
            </a:r>
            <a:endParaRPr lang="en-IN" dirty="0" smtClean="0">
              <a:effectLst/>
              <a:latin typeface="Times New Roman" panose="02020603050405020304" pitchFamily="18" charset="0"/>
              <a:ea typeface="Times New Roman" panose="02020603050405020304" pitchFamily="18" charset="0"/>
            </a:endParaRPr>
          </a:p>
          <a:p>
            <a:pPr>
              <a:tabLst>
                <a:tab pos="1085850" algn="l"/>
              </a:tabLst>
            </a:pPr>
            <a:r>
              <a:rPr lang="en-US" b="1" dirty="0" smtClean="0">
                <a:effectLst/>
                <a:latin typeface="Times New Roman" panose="02020603050405020304" pitchFamily="18" charset="0"/>
                <a:ea typeface="MS Mincho"/>
              </a:rPr>
              <a:t>TOPIC	: 	</a:t>
            </a:r>
            <a:r>
              <a:rPr lang="en-IN" b="1" dirty="0" smtClean="0">
                <a:latin typeface="Times New Roman" panose="02020603050405020304" pitchFamily="18" charset="0"/>
                <a:ea typeface="Times New Roman" panose="02020603050405020304" pitchFamily="18" charset="0"/>
              </a:rPr>
              <a:t>Introduction </a:t>
            </a:r>
            <a:r>
              <a:rPr lang="en-IN" b="1" dirty="0">
                <a:latin typeface="Times New Roman" panose="02020603050405020304" pitchFamily="18" charset="0"/>
                <a:ea typeface="Times New Roman" panose="02020603050405020304" pitchFamily="18" charset="0"/>
              </a:rPr>
              <a:t>to Big Data </a:t>
            </a:r>
            <a:endParaRPr lang="en-IN" b="1" dirty="0" smtClean="0">
              <a:latin typeface="Times New Roman" panose="02020603050405020304" pitchFamily="18" charset="0"/>
              <a:ea typeface="Times New Roman" panose="02020603050405020304" pitchFamily="18" charset="0"/>
            </a:endParaRPr>
          </a:p>
          <a:p>
            <a:pPr>
              <a:tabLst>
                <a:tab pos="1085850" algn="l"/>
              </a:tabLst>
            </a:pPr>
            <a:r>
              <a:rPr lang="en-US" b="1" dirty="0" smtClean="0">
                <a:solidFill>
                  <a:srgbClr val="CC00FF"/>
                </a:solidFill>
                <a:effectLst/>
                <a:latin typeface="Times New Roman" panose="02020603050405020304" pitchFamily="18" charset="0"/>
                <a:ea typeface="MS Mincho"/>
              </a:rPr>
              <a:t>Industry/Tech:</a:t>
            </a:r>
            <a:r>
              <a:rPr lang="en-US" dirty="0" smtClean="0">
                <a:effectLst/>
                <a:latin typeface="Times New Roman" panose="02020603050405020304" pitchFamily="18" charset="0"/>
                <a:ea typeface="Times New Roman" panose="02020603050405020304" pitchFamily="18" charset="0"/>
              </a:rPr>
              <a:t> </a:t>
            </a:r>
            <a:r>
              <a:rPr lang="en-US" b="1" dirty="0" smtClean="0">
                <a:solidFill>
                  <a:srgbClr val="CC00FF"/>
                </a:solidFill>
                <a:effectLst/>
                <a:latin typeface="Times New Roman" panose="02020603050405020304" pitchFamily="18" charset="0"/>
                <a:ea typeface="MS Mincho"/>
              </a:rPr>
              <a:t>Analog Devices, Database Registers</a:t>
            </a:r>
            <a:endParaRPr lang="en-IN" dirty="0">
              <a:effectLst/>
              <a:latin typeface="Times New Roman" panose="02020603050405020304" pitchFamily="18" charset="0"/>
              <a:ea typeface="Times New Roman" panose="02020603050405020304" pitchFamily="18" charset="0"/>
            </a:endParaRPr>
          </a:p>
        </p:txBody>
      </p:sp>
      <p:cxnSp>
        <p:nvCxnSpPr>
          <p:cNvPr id="7" name="Straight Connector 6"/>
          <p:cNvCxnSpPr/>
          <p:nvPr/>
        </p:nvCxnSpPr>
        <p:spPr>
          <a:xfrm flipV="1">
            <a:off x="0" y="1912905"/>
            <a:ext cx="12192000" cy="1344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flipV="1">
            <a:off x="0" y="2491741"/>
            <a:ext cx="12192000" cy="1344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 name="Footer Placeholder 1"/>
          <p:cNvSpPr>
            <a:spLocks noGrp="1"/>
          </p:cNvSpPr>
          <p:nvPr>
            <p:ph type="ftr" sz="quarter" idx="11"/>
          </p:nvPr>
        </p:nvSpPr>
        <p:spPr>
          <a:xfrm>
            <a:off x="510989" y="6356350"/>
            <a:ext cx="11107270" cy="365125"/>
          </a:xfrm>
        </p:spPr>
        <p:txBody>
          <a:bodyPr/>
          <a:lstStyle/>
          <a:p>
            <a:r>
              <a:rPr lang="en-IN" sz="1800" b="1" dirty="0" smtClean="0">
                <a:solidFill>
                  <a:srgbClr val="00B0F0"/>
                </a:solidFill>
                <a:latin typeface="Times New Roman" panose="02020603050405020304" pitchFamily="18" charset="0"/>
                <a:cs typeface="Times New Roman" panose="02020603050405020304" pitchFamily="18" charset="0"/>
              </a:rPr>
              <a:t>20PCA107/ Big Data Analytics		II MCA/ III Semester    		      Ms. </a:t>
            </a:r>
            <a:r>
              <a:rPr lang="en-IN" sz="1800" b="1" dirty="0" err="1" smtClean="0">
                <a:solidFill>
                  <a:srgbClr val="00B0F0"/>
                </a:solidFill>
                <a:latin typeface="Times New Roman" panose="02020603050405020304" pitchFamily="18" charset="0"/>
                <a:cs typeface="Times New Roman" panose="02020603050405020304" pitchFamily="18" charset="0"/>
              </a:rPr>
              <a:t>Dr.A.DEVI</a:t>
            </a:r>
            <a:endParaRPr lang="en-IN" sz="1800" b="1" dirty="0">
              <a:solidFill>
                <a:srgbClr val="00B0F0"/>
              </a:solidFill>
              <a:latin typeface="Times New Roman" panose="02020603050405020304" pitchFamily="18" charset="0"/>
              <a:cs typeface="Times New Roman" panose="02020603050405020304" pitchFamily="18" charset="0"/>
            </a:endParaRPr>
          </a:p>
        </p:txBody>
      </p:sp>
      <p:sp>
        <p:nvSpPr>
          <p:cNvPr id="3" name="Rectangle 2"/>
          <p:cNvSpPr/>
          <p:nvPr/>
        </p:nvSpPr>
        <p:spPr>
          <a:xfrm>
            <a:off x="461389" y="2922797"/>
            <a:ext cx="11156870" cy="2431435"/>
          </a:xfrm>
          <a:prstGeom prst="rect">
            <a:avLst/>
          </a:prstGeom>
        </p:spPr>
        <p:txBody>
          <a:bodyPr wrap="square">
            <a:spAutoFit/>
          </a:bodyPr>
          <a:lstStyle/>
          <a:p>
            <a:r>
              <a:rPr lang="en-US" sz="2800" b="1" dirty="0">
                <a:solidFill>
                  <a:srgbClr val="CC3399"/>
                </a:solidFill>
                <a:latin typeface="Times New Roman" panose="02020603050405020304" pitchFamily="18" charset="0"/>
                <a:ea typeface="MS Mincho"/>
                <a:cs typeface="Times New Roman" panose="02020603050405020304" pitchFamily="18" charset="0"/>
              </a:rPr>
              <a:t>Objective:</a:t>
            </a:r>
          </a:p>
          <a:p>
            <a:r>
              <a:rPr lang="en-US" sz="2800" dirty="0">
                <a:latin typeface="Times New Roman" panose="02020603050405020304" pitchFamily="18" charset="0"/>
                <a:cs typeface="Times New Roman" panose="02020603050405020304" pitchFamily="18" charset="0"/>
              </a:rPr>
              <a:t>	The basic knowledge of Big data.</a:t>
            </a:r>
            <a:endParaRPr lang="en-IN" sz="2800" dirty="0">
              <a:latin typeface="Times New Roman" panose="02020603050405020304" pitchFamily="18" charset="0"/>
              <a:cs typeface="Times New Roman" panose="02020603050405020304" pitchFamily="18" charset="0"/>
            </a:endParaRPr>
          </a:p>
          <a:p>
            <a:r>
              <a:rPr lang="en-US" sz="3200" b="1" dirty="0">
                <a:solidFill>
                  <a:srgbClr val="C00000"/>
                </a:solidFill>
                <a:latin typeface="Times New Roman" panose="02020603050405020304" pitchFamily="18" charset="0"/>
                <a:cs typeface="Times New Roman" panose="02020603050405020304" pitchFamily="18" charset="0"/>
              </a:rPr>
              <a:t>Outcome:</a:t>
            </a:r>
            <a:r>
              <a:rPr lang="en-US" sz="3200" dirty="0">
                <a:latin typeface="Times New Roman" panose="02020603050405020304" pitchFamily="18" charset="0"/>
                <a:cs typeface="Times New Roman" panose="02020603050405020304" pitchFamily="18" charset="0"/>
              </a:rPr>
              <a:t> </a:t>
            </a:r>
          </a:p>
          <a:p>
            <a:r>
              <a:rPr lang="en-US" sz="3200" dirty="0">
                <a:latin typeface="Times New Roman" panose="02020603050405020304" pitchFamily="18" charset="0"/>
                <a:cs typeface="Times New Roman" panose="02020603050405020304" pitchFamily="18" charset="0"/>
              </a:rPr>
              <a:t>	</a:t>
            </a:r>
            <a:r>
              <a:rPr lang="en-US" sz="3200" dirty="0" smtClean="0">
                <a:latin typeface="Times New Roman" panose="02020603050405020304" pitchFamily="18" charset="0"/>
                <a:cs typeface="Times New Roman" panose="02020603050405020304" pitchFamily="18" charset="0"/>
              </a:rPr>
              <a:t>Students are learnt about the </a:t>
            </a:r>
            <a:r>
              <a:rPr lang="en-US" sz="3200" b="1" kern="0" dirty="0">
                <a:latin typeface="Times New Roman" panose="02020603050405020304" pitchFamily="18" charset="0"/>
                <a:ea typeface="Times New Roman" panose="02020603050405020304" pitchFamily="18" charset="0"/>
              </a:rPr>
              <a:t>Sources</a:t>
            </a:r>
            <a:r>
              <a:rPr lang="en-US" sz="3200" b="1" kern="0" spc="-15" dirty="0">
                <a:latin typeface="Times New Roman" panose="02020603050405020304" pitchFamily="18" charset="0"/>
                <a:ea typeface="Times New Roman" panose="02020603050405020304" pitchFamily="18" charset="0"/>
              </a:rPr>
              <a:t> </a:t>
            </a:r>
            <a:r>
              <a:rPr lang="en-US" sz="3200" b="1" kern="0" dirty="0">
                <a:latin typeface="Times New Roman" panose="02020603050405020304" pitchFamily="18" charset="0"/>
                <a:ea typeface="Times New Roman" panose="02020603050405020304" pitchFamily="18" charset="0"/>
              </a:rPr>
              <a:t>of</a:t>
            </a:r>
            <a:r>
              <a:rPr lang="en-US" sz="3200" b="1" kern="0" spc="-20" dirty="0">
                <a:latin typeface="Times New Roman" panose="02020603050405020304" pitchFamily="18" charset="0"/>
                <a:ea typeface="Times New Roman" panose="02020603050405020304" pitchFamily="18" charset="0"/>
              </a:rPr>
              <a:t> </a:t>
            </a:r>
            <a:r>
              <a:rPr lang="en-US" sz="3200" b="1" kern="0" dirty="0">
                <a:latin typeface="Times New Roman" panose="02020603050405020304" pitchFamily="18" charset="0"/>
                <a:ea typeface="Times New Roman" panose="02020603050405020304" pitchFamily="18" charset="0"/>
              </a:rPr>
              <a:t>big data</a:t>
            </a:r>
            <a:endParaRPr lang="en-IN" sz="3200" b="1" kern="0" dirty="0">
              <a:latin typeface="Times New Roman" panose="02020603050405020304" pitchFamily="18" charset="0"/>
              <a:ea typeface="Times New Roman" panose="02020603050405020304" pitchFamily="18" charset="0"/>
            </a:endParaRPr>
          </a:p>
          <a:p>
            <a:r>
              <a:rPr lang="en-US" sz="3200" dirty="0" smtClean="0">
                <a:latin typeface="Times New Roman" panose="02020603050405020304" pitchFamily="18" charset="0"/>
                <a:cs typeface="Times New Roman" panose="02020603050405020304" pitchFamily="18" charset="0"/>
              </a:rPr>
              <a:t>. </a:t>
            </a:r>
            <a:endParaRPr lang="en-IN"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5419582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358</TotalTime>
  <Words>540</Words>
  <Application>Microsoft Office PowerPoint</Application>
  <PresentationFormat>Widescreen</PresentationFormat>
  <Paragraphs>75</Paragraphs>
  <Slides>6</Slides>
  <Notes>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MS Mincho</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dc:creator>
  <cp:lastModifiedBy>Admin</cp:lastModifiedBy>
  <cp:revision>53</cp:revision>
  <dcterms:created xsi:type="dcterms:W3CDTF">2021-08-18T04:14:44Z</dcterms:created>
  <dcterms:modified xsi:type="dcterms:W3CDTF">2022-07-31T07:06:11Z</dcterms:modified>
</cp:coreProperties>
</file>